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477" r:id="rId3"/>
    <p:sldId id="732" r:id="rId4"/>
    <p:sldId id="385" r:id="rId6"/>
    <p:sldId id="463" r:id="rId7"/>
    <p:sldId id="428" r:id="rId8"/>
    <p:sldId id="387" r:id="rId9"/>
    <p:sldId id="784" r:id="rId10"/>
    <p:sldId id="785" r:id="rId11"/>
    <p:sldId id="391" r:id="rId12"/>
    <p:sldId id="386" r:id="rId13"/>
    <p:sldId id="786" r:id="rId14"/>
    <p:sldId id="787" r:id="rId15"/>
    <p:sldId id="470" r:id="rId16"/>
    <p:sldId id="448" r:id="rId17"/>
    <p:sldId id="410" r:id="rId18"/>
    <p:sldId id="467" r:id="rId19"/>
    <p:sldId id="390" r:id="rId20"/>
    <p:sldId id="789" r:id="rId21"/>
    <p:sldId id="392" r:id="rId22"/>
    <p:sldId id="462" r:id="rId23"/>
    <p:sldId id="393" r:id="rId24"/>
    <p:sldId id="440" r:id="rId25"/>
    <p:sldId id="457" r:id="rId26"/>
    <p:sldId id="395" r:id="rId27"/>
    <p:sldId id="394" r:id="rId28"/>
    <p:sldId id="471" r:id="rId29"/>
    <p:sldId id="396" r:id="rId30"/>
    <p:sldId id="397" r:id="rId31"/>
    <p:sldId id="401" r:id="rId32"/>
    <p:sldId id="472" r:id="rId33"/>
    <p:sldId id="473" r:id="rId34"/>
    <p:sldId id="430" r:id="rId35"/>
    <p:sldId id="435" r:id="rId36"/>
    <p:sldId id="449" r:id="rId37"/>
    <p:sldId id="405" r:id="rId38"/>
    <p:sldId id="406" r:id="rId39"/>
    <p:sldId id="407" r:id="rId40"/>
    <p:sldId id="450" r:id="rId41"/>
    <p:sldId id="474" r:id="rId42"/>
    <p:sldId id="466" r:id="rId43"/>
    <p:sldId id="465" r:id="rId44"/>
    <p:sldId id="564" r:id="rId45"/>
    <p:sldId id="476" r:id="rId46"/>
    <p:sldId id="415" r:id="rId47"/>
    <p:sldId id="419" r:id="rId48"/>
    <p:sldId id="452" r:id="rId49"/>
    <p:sldId id="421" r:id="rId50"/>
    <p:sldId id="566" r:id="rId51"/>
    <p:sldId id="454" r:id="rId52"/>
    <p:sldId id="455" r:id="rId53"/>
    <p:sldId id="456" r:id="rId54"/>
    <p:sldId id="423" r:id="rId55"/>
    <p:sldId id="424" r:id="rId56"/>
    <p:sldId id="617" r:id="rId57"/>
    <p:sldId id="790" r:id="rId58"/>
    <p:sldId id="618" r:id="rId59"/>
    <p:sldId id="788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dy lin" initials="c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9D9A"/>
    <a:srgbClr val="0A297B"/>
    <a:srgbClr val="A8E0EA"/>
    <a:srgbClr val="660066"/>
    <a:srgbClr val="A32D57"/>
    <a:srgbClr val="00FF9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800" autoAdjust="0"/>
    <p:restoredTop sz="87647" autoAdjust="0"/>
  </p:normalViewPr>
  <p:slideViewPr>
    <p:cSldViewPr snapToGrid="0">
      <p:cViewPr>
        <p:scale>
          <a:sx n="90" d="100"/>
          <a:sy n="90" d="100"/>
        </p:scale>
        <p:origin x="-1470" y="-492"/>
      </p:cViewPr>
      <p:guideLst>
        <p:guide orient="horz" pos="2221"/>
        <p:guide pos="38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4" Type="http://schemas.openxmlformats.org/officeDocument/2006/relationships/commentAuthors" Target="commentAuthors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C4812697-AED9-4B25-84BD-CD6FFF95C04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F1962575-E92B-478C-A88C-E7533DE5B0DB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62575-E92B-478C-A88C-E7533DE5B0D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62575-E92B-478C-A88C-E7533DE5B0D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62575-E92B-478C-A88C-E7533DE5B0D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62575-E92B-478C-A88C-E7533DE5B0D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62575-E92B-478C-A88C-E7533DE5B0D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62575-E92B-478C-A88C-E7533DE5B0D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7E65-A9F0-43E0-87A3-42C827FE47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69F7-AA0E-402A-A85C-12AAD5B2CA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7E65-A9F0-43E0-87A3-42C827FE47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69F7-AA0E-402A-A85C-12AAD5B2CA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7E65-A9F0-43E0-87A3-42C827FE47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69F7-AA0E-402A-A85C-12AAD5B2CA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7E65-A9F0-43E0-87A3-42C827FE47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69F7-AA0E-402A-A85C-12AAD5B2CA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7E65-A9F0-43E0-87A3-42C827FE47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69F7-AA0E-402A-A85C-12AAD5B2CA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7E65-A9F0-43E0-87A3-42C827FE47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69F7-AA0E-402A-A85C-12AAD5B2CA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7E65-A9F0-43E0-87A3-42C827FE47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69F7-AA0E-402A-A85C-12AAD5B2CA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7E65-A9F0-43E0-87A3-42C827FE47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69F7-AA0E-402A-A85C-12AAD5B2CA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7E65-A9F0-43E0-87A3-42C827FE47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69F7-AA0E-402A-A85C-12AAD5B2CA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7E65-A9F0-43E0-87A3-42C827FE47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69F7-AA0E-402A-A85C-12AAD5B2CA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7E65-A9F0-43E0-87A3-42C827FE47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69F7-AA0E-402A-A85C-12AAD5B2CA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86E37E65-A9F0-43E0-87A3-42C827FE47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41069F7-AA0E-402A-A85C-12AAD5B2CA0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tags" Target="../tags/tag5.xml"/><Relationship Id="rId2" Type="http://schemas.openxmlformats.org/officeDocument/2006/relationships/image" Target="../media/image14.png"/><Relationship Id="rId1" Type="http://schemas.openxmlformats.org/officeDocument/2006/relationships/tags" Target="../tags/tag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jpe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9.png"/><Relationship Id="rId7" Type="http://schemas.openxmlformats.org/officeDocument/2006/relationships/tags" Target="../tags/tag10.xml"/><Relationship Id="rId6" Type="http://schemas.openxmlformats.org/officeDocument/2006/relationships/image" Target="../media/image58.png"/><Relationship Id="rId5" Type="http://schemas.openxmlformats.org/officeDocument/2006/relationships/tags" Target="../tags/tag9.xml"/><Relationship Id="rId4" Type="http://schemas.openxmlformats.org/officeDocument/2006/relationships/image" Target="../media/image57.jpeg"/><Relationship Id="rId3" Type="http://schemas.openxmlformats.org/officeDocument/2006/relationships/tags" Target="../tags/tag8.xml"/><Relationship Id="rId2" Type="http://schemas.openxmlformats.org/officeDocument/2006/relationships/image" Target="../media/image56.jpeg"/><Relationship Id="rId1" Type="http://schemas.openxmlformats.org/officeDocument/2006/relationships/tags" Target="../tags/tag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image" Target="../media/image6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600287"/>
            <a:ext cx="12192000" cy="2554545"/>
          </a:xfrm>
          <a:prstGeom prst="rect">
            <a:avLst/>
          </a:prstGeom>
          <a:solidFill>
            <a:srgbClr val="3A9D9A"/>
          </a:solidFill>
        </p:spPr>
        <p:txBody>
          <a:bodyPr wrap="square">
            <a:spAutoFit/>
          </a:bodyPr>
          <a:lstStyle/>
          <a:p>
            <a:pPr algn="ctr"/>
            <a:endParaRPr lang="en-US" altLang="zh-CN" sz="4000" b="1" dirty="0">
              <a:solidFill>
                <a:schemeClr val="bg1"/>
              </a:solidFill>
              <a:latin typeface="Adobe 黑体 Std R" pitchFamily="34" charset="-122"/>
              <a:ea typeface="Adobe 黑体 Std R" pitchFamily="34" charset="-122"/>
              <a:cs typeface="+mj-cs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Adobe 黑体 Std R" pitchFamily="34" charset="-122"/>
                <a:ea typeface="Adobe 黑体 Std R" pitchFamily="34" charset="-122"/>
                <a:cs typeface="+mj-cs"/>
              </a:rPr>
              <a:t>信 息 检 索 与 利 用 </a:t>
            </a:r>
            <a:endParaRPr lang="en-US" altLang="zh-CN" sz="4000" b="1" dirty="0">
              <a:solidFill>
                <a:schemeClr val="bg1"/>
              </a:solidFill>
              <a:latin typeface="Adobe 黑体 Std R" pitchFamily="34" charset="-122"/>
              <a:ea typeface="Adobe 黑体 Std R" pitchFamily="34" charset="-122"/>
              <a:cs typeface="+mj-cs"/>
            </a:endParaRPr>
          </a:p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Information Retrieval and Utilization</a:t>
            </a:r>
            <a:endParaRPr lang="zh-CN" altLang="en-US" sz="4000" dirty="0">
              <a:solidFill>
                <a:schemeClr val="bg1"/>
              </a:solidFill>
            </a:endParaRPr>
          </a:p>
          <a:p>
            <a:endParaRPr lang="zh-CN" altLang="en-US" sz="4000" dirty="0"/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00038" y="3619500"/>
            <a:ext cx="5114925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6337061" y="4177074"/>
            <a:ext cx="5558394" cy="2122805"/>
          </a:xfrm>
          <a:prstGeom prst="rect">
            <a:avLst/>
          </a:prstGeom>
        </p:spPr>
        <p:txBody>
          <a:bodyPr wrap="square">
            <a:spAutoFit/>
          </a:bodyPr>
          <a:p>
            <a:pPr marL="274320" indent="-274320">
              <a:lnSpc>
                <a:spcPct val="150000"/>
              </a:lnSpc>
              <a:spcBef>
                <a:spcPct val="20000"/>
              </a:spcBef>
              <a:buClr>
                <a:srgbClr val="3A9D9A"/>
              </a:buClr>
              <a:buSzPct val="95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教师：林 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74320" lvl="0" indent="-274320">
              <a:lnSpc>
                <a:spcPct val="150000"/>
              </a:lnSpc>
              <a:spcBef>
                <a:spcPct val="20000"/>
              </a:spcBef>
              <a:buClr>
                <a:srgbClr val="3A9D9A"/>
              </a:buClr>
              <a:buSzPct val="95000"/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E-mail: 298846762@qq.com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74320" lvl="0" indent="-274320">
              <a:lnSpc>
                <a:spcPct val="150000"/>
              </a:lnSpc>
              <a:spcBef>
                <a:spcPct val="20000"/>
              </a:spcBef>
              <a:buClr>
                <a:srgbClr val="3A9D9A"/>
              </a:buClr>
              <a:buSzPct val="95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电话：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18675838124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74320" lvl="0" indent="-274320">
              <a:lnSpc>
                <a:spcPct val="150000"/>
              </a:lnSpc>
              <a:spcBef>
                <a:spcPct val="20000"/>
              </a:spcBef>
              <a:buClr>
                <a:srgbClr val="3A9D9A"/>
              </a:buClr>
              <a:buSzPct val="95000"/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QQ群：1065104967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2.1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 最熟悉的陌生人--搜索引擎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4879" y="922049"/>
            <a:ext cx="9805766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A9D9A"/>
              </a:buClr>
              <a:buFont typeface="Webdings" panose="05030102010509060703" pitchFamily="18" charset="2"/>
              <a:buChar char="þ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有些内容，网上明明存在，为什么用搜索引擎搜不到</a:t>
            </a:r>
            <a:r>
              <a:rPr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？</a:t>
            </a:r>
            <a:endParaRPr lang="en-US" altLang="zh-CN" sz="20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>
                <a:srgbClr val="3A9D9A"/>
              </a:buClr>
              <a:buFont typeface="Webdings" panose="05030102010509060703" pitchFamily="18" charset="2"/>
              <a:buNone/>
            </a:pPr>
            <a:endParaRPr lang="en-US" altLang="zh-CN" sz="20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 rot="472136">
            <a:off x="10474929" y="4138885"/>
            <a:ext cx="1416846" cy="1862235"/>
          </a:xfrm>
          <a:custGeom>
            <a:avLst/>
            <a:gdLst>
              <a:gd name="connsiteX0" fmla="*/ 137834 w 1390012"/>
              <a:gd name="connsiteY0" fmla="*/ 204565 h 2056373"/>
              <a:gd name="connsiteX1" fmla="*/ 980045 w 1390012"/>
              <a:gd name="connsiteY1" fmla="*/ 28 h 2056373"/>
              <a:gd name="connsiteX2" fmla="*/ 1220676 w 1390012"/>
              <a:gd name="connsiteY2" fmla="*/ 216596 h 2056373"/>
              <a:gd name="connsiteX3" fmla="*/ 1389119 w 1390012"/>
              <a:gd name="connsiteY3" fmla="*/ 673796 h 2056373"/>
              <a:gd name="connsiteX4" fmla="*/ 1148487 w 1390012"/>
              <a:gd name="connsiteY4" fmla="*/ 950523 h 2056373"/>
              <a:gd name="connsiteX5" fmla="*/ 943950 w 1390012"/>
              <a:gd name="connsiteY5" fmla="*/ 950523 h 2056373"/>
              <a:gd name="connsiteX6" fmla="*/ 751445 w 1390012"/>
              <a:gd name="connsiteY6" fmla="*/ 1022712 h 2056373"/>
              <a:gd name="connsiteX7" fmla="*/ 667224 w 1390012"/>
              <a:gd name="connsiteY7" fmla="*/ 1443817 h 2056373"/>
              <a:gd name="connsiteX8" fmla="*/ 631129 w 1390012"/>
              <a:gd name="connsiteY8" fmla="*/ 1612259 h 2056373"/>
              <a:gd name="connsiteX9" fmla="*/ 546908 w 1390012"/>
              <a:gd name="connsiteY9" fmla="*/ 1985238 h 2056373"/>
              <a:gd name="connsiteX10" fmla="*/ 222055 w 1390012"/>
              <a:gd name="connsiteY10" fmla="*/ 1961175 h 2056373"/>
              <a:gd name="connsiteX11" fmla="*/ 450655 w 1390012"/>
              <a:gd name="connsiteY11" fmla="*/ 1022712 h 2056373"/>
              <a:gd name="connsiteX12" fmla="*/ 931919 w 1390012"/>
              <a:gd name="connsiteY12" fmla="*/ 661765 h 2056373"/>
              <a:gd name="connsiteX13" fmla="*/ 919887 w 1390012"/>
              <a:gd name="connsiteY13" fmla="*/ 276754 h 2056373"/>
              <a:gd name="connsiteX14" fmla="*/ 510813 w 1390012"/>
              <a:gd name="connsiteY14" fmla="*/ 409101 h 2056373"/>
              <a:gd name="connsiteX15" fmla="*/ 113771 w 1390012"/>
              <a:gd name="connsiteY15" fmla="*/ 553480 h 2056373"/>
              <a:gd name="connsiteX16" fmla="*/ 5487 w 1390012"/>
              <a:gd name="connsiteY16" fmla="*/ 264723 h 2056373"/>
              <a:gd name="connsiteX17" fmla="*/ 246119 w 1390012"/>
              <a:gd name="connsiteY17" fmla="*/ 192533 h 2056373"/>
              <a:gd name="connsiteX18" fmla="*/ 234087 w 1390012"/>
              <a:gd name="connsiteY18" fmla="*/ 192533 h 205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90012" h="2056373">
                <a:moveTo>
                  <a:pt x="137834" y="204565"/>
                </a:moveTo>
                <a:cubicBezTo>
                  <a:pt x="468702" y="101294"/>
                  <a:pt x="799571" y="-1977"/>
                  <a:pt x="980045" y="28"/>
                </a:cubicBezTo>
                <a:cubicBezTo>
                  <a:pt x="1160519" y="2033"/>
                  <a:pt x="1152497" y="104301"/>
                  <a:pt x="1220676" y="216596"/>
                </a:cubicBezTo>
                <a:cubicBezTo>
                  <a:pt x="1288855" y="328891"/>
                  <a:pt x="1401150" y="551475"/>
                  <a:pt x="1389119" y="673796"/>
                </a:cubicBezTo>
                <a:cubicBezTo>
                  <a:pt x="1377088" y="796117"/>
                  <a:pt x="1222682" y="904402"/>
                  <a:pt x="1148487" y="950523"/>
                </a:cubicBezTo>
                <a:cubicBezTo>
                  <a:pt x="1074292" y="996644"/>
                  <a:pt x="1010124" y="938492"/>
                  <a:pt x="943950" y="950523"/>
                </a:cubicBezTo>
                <a:cubicBezTo>
                  <a:pt x="877776" y="962555"/>
                  <a:pt x="797566" y="940496"/>
                  <a:pt x="751445" y="1022712"/>
                </a:cubicBezTo>
                <a:cubicBezTo>
                  <a:pt x="705324" y="1104928"/>
                  <a:pt x="687277" y="1345559"/>
                  <a:pt x="667224" y="1443817"/>
                </a:cubicBezTo>
                <a:cubicBezTo>
                  <a:pt x="647171" y="1542075"/>
                  <a:pt x="651182" y="1522022"/>
                  <a:pt x="631129" y="1612259"/>
                </a:cubicBezTo>
                <a:cubicBezTo>
                  <a:pt x="611076" y="1702496"/>
                  <a:pt x="615087" y="1927085"/>
                  <a:pt x="546908" y="1985238"/>
                </a:cubicBezTo>
                <a:cubicBezTo>
                  <a:pt x="478729" y="2043391"/>
                  <a:pt x="238097" y="2121596"/>
                  <a:pt x="222055" y="1961175"/>
                </a:cubicBezTo>
                <a:cubicBezTo>
                  <a:pt x="206013" y="1800754"/>
                  <a:pt x="332344" y="1239280"/>
                  <a:pt x="450655" y="1022712"/>
                </a:cubicBezTo>
                <a:cubicBezTo>
                  <a:pt x="568966" y="806144"/>
                  <a:pt x="853714" y="786091"/>
                  <a:pt x="931919" y="661765"/>
                </a:cubicBezTo>
                <a:cubicBezTo>
                  <a:pt x="1010124" y="537439"/>
                  <a:pt x="990071" y="318865"/>
                  <a:pt x="919887" y="276754"/>
                </a:cubicBezTo>
                <a:cubicBezTo>
                  <a:pt x="849703" y="234643"/>
                  <a:pt x="645166" y="362980"/>
                  <a:pt x="510813" y="409101"/>
                </a:cubicBezTo>
                <a:cubicBezTo>
                  <a:pt x="376460" y="455222"/>
                  <a:pt x="197992" y="577543"/>
                  <a:pt x="113771" y="553480"/>
                </a:cubicBezTo>
                <a:cubicBezTo>
                  <a:pt x="29550" y="529417"/>
                  <a:pt x="-16571" y="324881"/>
                  <a:pt x="5487" y="264723"/>
                </a:cubicBezTo>
                <a:cubicBezTo>
                  <a:pt x="27545" y="204565"/>
                  <a:pt x="208019" y="204565"/>
                  <a:pt x="246119" y="192533"/>
                </a:cubicBezTo>
                <a:cubicBezTo>
                  <a:pt x="284219" y="180501"/>
                  <a:pt x="259153" y="186517"/>
                  <a:pt x="234087" y="192533"/>
                </a:cubicBezTo>
              </a:path>
            </a:pathLst>
          </a:custGeom>
          <a:solidFill>
            <a:srgbClr val="3A9D9A"/>
          </a:solidFill>
          <a:ln>
            <a:solidFill>
              <a:srgbClr val="3A9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3A9D9A"/>
                </a:solidFill>
              </a:ln>
            </a:endParaRPr>
          </a:p>
        </p:txBody>
      </p:sp>
      <p:sp>
        <p:nvSpPr>
          <p:cNvPr id="6" name="椭圆 5"/>
          <p:cNvSpPr/>
          <p:nvPr/>
        </p:nvSpPr>
        <p:spPr>
          <a:xfrm rot="2102283">
            <a:off x="10362643" y="6095373"/>
            <a:ext cx="432189" cy="421105"/>
          </a:xfrm>
          <a:prstGeom prst="ellipse">
            <a:avLst/>
          </a:prstGeom>
          <a:solidFill>
            <a:srgbClr val="3A9D9A"/>
          </a:solidFill>
          <a:ln>
            <a:solidFill>
              <a:srgbClr val="3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05790" y="1771015"/>
            <a:ext cx="10659745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algn="l" eaLnBrk="0" hangingPunct="0">
              <a:lnSpc>
                <a:spcPct val="150000"/>
              </a:lnSpc>
              <a:spcBef>
                <a:spcPct val="50000"/>
              </a:spcBef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搜索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引擎在收录信息时有选择性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搜索引擎喜爱什么样的网站？什么的内容才会收录？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indent="-457200" algn="l" eaLnBrk="0" fontAlgn="auto" hangingPunct="0">
              <a:lnSpc>
                <a:spcPct val="150000"/>
              </a:lnSpc>
              <a:spcBef>
                <a:spcPct val="50000"/>
              </a:spcBef>
              <a:buClr>
                <a:srgbClr val="3A9D9A"/>
              </a:buClr>
              <a:buSzTx/>
              <a:buFont typeface="Wingdings" panose="05000000000000000000" pitchFamily="2" charset="2"/>
              <a:buChar char="l"/>
            </a:pPr>
            <a:r>
              <a:rPr kumimoji="1"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信息分割造成搜索引擎“失灵”</a:t>
            </a:r>
            <a:endParaRPr kumimoji="1" 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eaLnBrk="0" fontAlgn="auto" hangingPunct="0">
              <a:lnSpc>
                <a:spcPct val="150000"/>
              </a:lnSpc>
              <a:spcBef>
                <a:spcPct val="50000"/>
              </a:spcBef>
              <a:buClr>
                <a:srgbClr val="3A9D9A"/>
              </a:buClr>
              <a:buSzTx/>
              <a:buFont typeface="Wingdings" panose="05000000000000000000" pitchFamily="2" charset="2"/>
              <a:buNone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仅仅中国市场就有各类APP近450万，每个APP都是一个独立的入口，彼此封闭，且有意成长为独立的信息生态，其内信息不易被搜索引擎发现并索引。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l" eaLnBrk="0" fontAlgn="auto" hangingPunct="0">
              <a:lnSpc>
                <a:spcPct val="150000"/>
              </a:lnSpc>
              <a:spcBef>
                <a:spcPct val="50000"/>
              </a:spcBef>
              <a:buClr>
                <a:srgbClr val="3A9D9A"/>
              </a:buClr>
              <a:buSzTx/>
              <a:buFont typeface="Wingdings" panose="05000000000000000000" charset="0"/>
              <a:buChar char="l"/>
            </a:pPr>
            <a:r>
              <a:rPr kumimoji="1"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大量自媒体平台生产的低劣内容，使信息环境变得更加浑浊。</a:t>
            </a:r>
            <a:endParaRPr kumimoji="1" 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eaLnBrk="0" fontAlgn="auto" hangingPunct="0">
              <a:lnSpc>
                <a:spcPct val="150000"/>
              </a:lnSpc>
              <a:spcBef>
                <a:spcPct val="50000"/>
              </a:spcBef>
              <a:buClr>
                <a:srgbClr val="3A9D9A"/>
              </a:buClr>
              <a:buSzTx/>
              <a:buFont typeface="Wingdings" panose="05000000000000000000" pitchFamily="2" charset="2"/>
              <a:buNone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做号党——洗稿——获取广告收益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eaLnBrk="0" fontAlgn="auto" hangingPunct="0">
              <a:lnSpc>
                <a:spcPct val="150000"/>
              </a:lnSpc>
              <a:spcBef>
                <a:spcPct val="50000"/>
              </a:spcBef>
              <a:buClr>
                <a:srgbClr val="3A9D9A"/>
              </a:buClr>
              <a:buSzTx/>
              <a:buFont typeface="Wingdings" panose="05000000000000000000" pitchFamily="2" charset="2"/>
              <a:buNone/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2.1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 最熟悉的陌生人--搜索引擎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7055" y="1176020"/>
            <a:ext cx="865759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A9D9A"/>
              </a:buClr>
              <a:buFont typeface="Webdings" panose="05030102010509060703" pitchFamily="18" charset="2"/>
              <a:buChar char="þ"/>
            </a:pPr>
            <a:r>
              <a:rPr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当我们进行视频检索的时候，为何输入的关键词是正确的，却出现许多无关结果？</a:t>
            </a:r>
            <a:endParaRPr lang="zh-CN" altLang="en-US" sz="28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7055" y="2953385"/>
            <a:ext cx="77565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0" hangingPunct="0">
              <a:lnSpc>
                <a:spcPct val="150000"/>
              </a:lnSpc>
              <a:spcBef>
                <a:spcPct val="50000"/>
              </a:spcBef>
              <a:buClr>
                <a:srgbClr val="3A9D9A"/>
              </a:buClr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kumimoji="1" 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搜索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引擎并不能真正理解网页上的内容，它只能</a:t>
            </a:r>
            <a:r>
              <a:rPr kumimoji="1" lang="zh-CN" altLang="en-US" sz="24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机械的匹配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网页上的文字。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任意多边形 8"/>
          <p:cNvSpPr/>
          <p:nvPr/>
        </p:nvSpPr>
        <p:spPr>
          <a:xfrm rot="472136">
            <a:off x="10474929" y="4138885"/>
            <a:ext cx="1416846" cy="1862235"/>
          </a:xfrm>
          <a:custGeom>
            <a:avLst/>
            <a:gdLst>
              <a:gd name="connsiteX0" fmla="*/ 137834 w 1390012"/>
              <a:gd name="connsiteY0" fmla="*/ 204565 h 2056373"/>
              <a:gd name="connsiteX1" fmla="*/ 980045 w 1390012"/>
              <a:gd name="connsiteY1" fmla="*/ 28 h 2056373"/>
              <a:gd name="connsiteX2" fmla="*/ 1220676 w 1390012"/>
              <a:gd name="connsiteY2" fmla="*/ 216596 h 2056373"/>
              <a:gd name="connsiteX3" fmla="*/ 1389119 w 1390012"/>
              <a:gd name="connsiteY3" fmla="*/ 673796 h 2056373"/>
              <a:gd name="connsiteX4" fmla="*/ 1148487 w 1390012"/>
              <a:gd name="connsiteY4" fmla="*/ 950523 h 2056373"/>
              <a:gd name="connsiteX5" fmla="*/ 943950 w 1390012"/>
              <a:gd name="connsiteY5" fmla="*/ 950523 h 2056373"/>
              <a:gd name="connsiteX6" fmla="*/ 751445 w 1390012"/>
              <a:gd name="connsiteY6" fmla="*/ 1022712 h 2056373"/>
              <a:gd name="connsiteX7" fmla="*/ 667224 w 1390012"/>
              <a:gd name="connsiteY7" fmla="*/ 1443817 h 2056373"/>
              <a:gd name="connsiteX8" fmla="*/ 631129 w 1390012"/>
              <a:gd name="connsiteY8" fmla="*/ 1612259 h 2056373"/>
              <a:gd name="connsiteX9" fmla="*/ 546908 w 1390012"/>
              <a:gd name="connsiteY9" fmla="*/ 1985238 h 2056373"/>
              <a:gd name="connsiteX10" fmla="*/ 222055 w 1390012"/>
              <a:gd name="connsiteY10" fmla="*/ 1961175 h 2056373"/>
              <a:gd name="connsiteX11" fmla="*/ 450655 w 1390012"/>
              <a:gd name="connsiteY11" fmla="*/ 1022712 h 2056373"/>
              <a:gd name="connsiteX12" fmla="*/ 931919 w 1390012"/>
              <a:gd name="connsiteY12" fmla="*/ 661765 h 2056373"/>
              <a:gd name="connsiteX13" fmla="*/ 919887 w 1390012"/>
              <a:gd name="connsiteY13" fmla="*/ 276754 h 2056373"/>
              <a:gd name="connsiteX14" fmla="*/ 510813 w 1390012"/>
              <a:gd name="connsiteY14" fmla="*/ 409101 h 2056373"/>
              <a:gd name="connsiteX15" fmla="*/ 113771 w 1390012"/>
              <a:gd name="connsiteY15" fmla="*/ 553480 h 2056373"/>
              <a:gd name="connsiteX16" fmla="*/ 5487 w 1390012"/>
              <a:gd name="connsiteY16" fmla="*/ 264723 h 2056373"/>
              <a:gd name="connsiteX17" fmla="*/ 246119 w 1390012"/>
              <a:gd name="connsiteY17" fmla="*/ 192533 h 2056373"/>
              <a:gd name="connsiteX18" fmla="*/ 234087 w 1390012"/>
              <a:gd name="connsiteY18" fmla="*/ 192533 h 205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90012" h="2056373">
                <a:moveTo>
                  <a:pt x="137834" y="204565"/>
                </a:moveTo>
                <a:cubicBezTo>
                  <a:pt x="468702" y="101294"/>
                  <a:pt x="799571" y="-1977"/>
                  <a:pt x="980045" y="28"/>
                </a:cubicBezTo>
                <a:cubicBezTo>
                  <a:pt x="1160519" y="2033"/>
                  <a:pt x="1152497" y="104301"/>
                  <a:pt x="1220676" y="216596"/>
                </a:cubicBezTo>
                <a:cubicBezTo>
                  <a:pt x="1288855" y="328891"/>
                  <a:pt x="1401150" y="551475"/>
                  <a:pt x="1389119" y="673796"/>
                </a:cubicBezTo>
                <a:cubicBezTo>
                  <a:pt x="1377088" y="796117"/>
                  <a:pt x="1222682" y="904402"/>
                  <a:pt x="1148487" y="950523"/>
                </a:cubicBezTo>
                <a:cubicBezTo>
                  <a:pt x="1074292" y="996644"/>
                  <a:pt x="1010124" y="938492"/>
                  <a:pt x="943950" y="950523"/>
                </a:cubicBezTo>
                <a:cubicBezTo>
                  <a:pt x="877776" y="962555"/>
                  <a:pt x="797566" y="940496"/>
                  <a:pt x="751445" y="1022712"/>
                </a:cubicBezTo>
                <a:cubicBezTo>
                  <a:pt x="705324" y="1104928"/>
                  <a:pt x="687277" y="1345559"/>
                  <a:pt x="667224" y="1443817"/>
                </a:cubicBezTo>
                <a:cubicBezTo>
                  <a:pt x="647171" y="1542075"/>
                  <a:pt x="651182" y="1522022"/>
                  <a:pt x="631129" y="1612259"/>
                </a:cubicBezTo>
                <a:cubicBezTo>
                  <a:pt x="611076" y="1702496"/>
                  <a:pt x="615087" y="1927085"/>
                  <a:pt x="546908" y="1985238"/>
                </a:cubicBezTo>
                <a:cubicBezTo>
                  <a:pt x="478729" y="2043391"/>
                  <a:pt x="238097" y="2121596"/>
                  <a:pt x="222055" y="1961175"/>
                </a:cubicBezTo>
                <a:cubicBezTo>
                  <a:pt x="206013" y="1800754"/>
                  <a:pt x="332344" y="1239280"/>
                  <a:pt x="450655" y="1022712"/>
                </a:cubicBezTo>
                <a:cubicBezTo>
                  <a:pt x="568966" y="806144"/>
                  <a:pt x="853714" y="786091"/>
                  <a:pt x="931919" y="661765"/>
                </a:cubicBezTo>
                <a:cubicBezTo>
                  <a:pt x="1010124" y="537439"/>
                  <a:pt x="990071" y="318865"/>
                  <a:pt x="919887" y="276754"/>
                </a:cubicBezTo>
                <a:cubicBezTo>
                  <a:pt x="849703" y="234643"/>
                  <a:pt x="645166" y="362980"/>
                  <a:pt x="510813" y="409101"/>
                </a:cubicBezTo>
                <a:cubicBezTo>
                  <a:pt x="376460" y="455222"/>
                  <a:pt x="197992" y="577543"/>
                  <a:pt x="113771" y="553480"/>
                </a:cubicBezTo>
                <a:cubicBezTo>
                  <a:pt x="29550" y="529417"/>
                  <a:pt x="-16571" y="324881"/>
                  <a:pt x="5487" y="264723"/>
                </a:cubicBezTo>
                <a:cubicBezTo>
                  <a:pt x="27545" y="204565"/>
                  <a:pt x="208019" y="204565"/>
                  <a:pt x="246119" y="192533"/>
                </a:cubicBezTo>
                <a:cubicBezTo>
                  <a:pt x="284219" y="180501"/>
                  <a:pt x="259153" y="186517"/>
                  <a:pt x="234087" y="192533"/>
                </a:cubicBezTo>
              </a:path>
            </a:pathLst>
          </a:custGeom>
          <a:solidFill>
            <a:srgbClr val="3A9D9A"/>
          </a:solidFill>
          <a:ln>
            <a:solidFill>
              <a:srgbClr val="3A9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rgbClr val="3A9D9A"/>
                </a:solidFill>
              </a:ln>
            </a:endParaRPr>
          </a:p>
        </p:txBody>
      </p:sp>
      <p:sp>
        <p:nvSpPr>
          <p:cNvPr id="10" name="椭圆 9"/>
          <p:cNvSpPr/>
          <p:nvPr/>
        </p:nvSpPr>
        <p:spPr>
          <a:xfrm rot="2102283">
            <a:off x="10362643" y="6095373"/>
            <a:ext cx="432189" cy="421105"/>
          </a:xfrm>
          <a:prstGeom prst="ellipse">
            <a:avLst/>
          </a:prstGeom>
          <a:solidFill>
            <a:srgbClr val="3A9D9A"/>
          </a:solidFill>
          <a:ln>
            <a:solidFill>
              <a:srgbClr val="3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2.1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 最熟悉的陌生人--搜索引擎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0414" y="1001424"/>
            <a:ext cx="980576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A9D9A"/>
              </a:buClr>
              <a:buFont typeface="Webdings" panose="05030102010509060703" pitchFamily="18" charset="2"/>
              <a:buChar char="þ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网页快照有什么作用？</a:t>
            </a:r>
            <a:endParaRPr lang="zh-CN" altLang="en-US" sz="28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75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" y="79375"/>
            <a:ext cx="12290961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30" y="0"/>
            <a:ext cx="1229096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30" y="79375"/>
            <a:ext cx="12290960" cy="6858000"/>
          </a:xfrm>
          <a:prstGeom prst="rect">
            <a:avLst/>
          </a:prstGeom>
        </p:spPr>
      </p:pic>
      <p:pic>
        <p:nvPicPr>
          <p:cNvPr id="13" name="内容占位符 3" descr="QQ截图20161226151248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6845" y="196215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2.1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 最熟悉的陌生人--搜索引擎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11333" y="1146791"/>
            <a:ext cx="10091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rgbClr val="3A9D9A"/>
              </a:buClr>
              <a:buFont typeface="Webdings" panose="05030102010509060703" pitchFamily="18" charset="2"/>
              <a:buChar char="þ"/>
            </a:pPr>
            <a:r>
              <a:rPr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搜索引擎分类</a:t>
            </a:r>
            <a:endParaRPr lang="zh-CN" altLang="en-US" sz="28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11150" y="1849120"/>
            <a:ext cx="5859780" cy="2445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50000"/>
              </a:lnSpc>
              <a:spcBef>
                <a:spcPct val="50000"/>
              </a:spcBef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目录搜索引擎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超文本文件的分类目录树。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hangingPunct="0">
              <a:lnSpc>
                <a:spcPct val="150000"/>
              </a:lnSpc>
              <a:spcBef>
                <a:spcPct val="50000"/>
              </a:spcBef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索引搜索引擎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百度、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google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等关键词搜索引擎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hangingPunct="0">
              <a:lnSpc>
                <a:spcPct val="150000"/>
              </a:lnSpc>
              <a:spcBef>
                <a:spcPct val="50000"/>
              </a:spcBef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元搜索引擎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：元搜索引擎在接受用户查询请求时，同时在其他多个引擎上进行搜索，并将结果返回给用户。如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Dogpile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webcrawler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2530" y="1146810"/>
            <a:ext cx="4447540" cy="51079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5" y="1031240"/>
            <a:ext cx="5654040" cy="5339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   搜索引擎使用技巧</a:t>
            </a:r>
            <a:endParaRPr lang="zh-CN" altLang="en-US" sz="3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181350" y="1985645"/>
            <a:ext cx="7982585" cy="28613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  <a:buClr>
                <a:srgbClr val="3A9D9A"/>
              </a:buClr>
            </a:pP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最熟悉的陌生人--搜索引擎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3A9D9A"/>
              </a:buClr>
            </a:pPr>
            <a:r>
              <a:rPr lang="zh-CN" altLang="en-US" sz="32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 综合搜索引擎使用技巧</a:t>
            </a:r>
            <a:endParaRPr lang="zh-CN" altLang="en-US" sz="32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3A9D9A"/>
              </a:buClr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术业有专攻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垂直搜索引擎</a:t>
            </a:r>
            <a:endParaRPr lang="en-US" altLang="zh-CN" b="1" dirty="0">
              <a:latin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2.2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综合搜索引擎使用技巧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419225" y="1924050"/>
            <a:ext cx="954405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2.2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综合搜索引擎使用技巧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1684779" y="1448966"/>
            <a:ext cx="8653331" cy="252376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457200" indent="-457200">
              <a:buClr>
                <a:srgbClr val="3A9D9A"/>
              </a:buClr>
              <a:buFont typeface="Webdings" panose="05030102010509060703" pitchFamily="18" charset="2"/>
              <a:buChar char="þ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检索式：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你输入搜索引擎检索框中的文字和符号。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Clr>
                <a:srgbClr val="3A9D9A"/>
              </a:buClr>
              <a:buFont typeface="Webdings" panose="05030102010509060703" pitchFamily="18" charset="2"/>
              <a:buChar char="þ"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ebdings" panose="05030102010509060703" pitchFamily="18" charset="2"/>
              <a:buChar char="þ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检索式构成：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site: nhfpc.gov.cn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3A9D9A"/>
              </a:buClr>
            </a:pPr>
            <a:r>
              <a:rPr lang="zh-CN" altLang="en-US" sz="2800" b="1" dirty="0">
                <a:latin typeface="Arial" panose="020B0604020202020204" pitchFamily="34" charset="0"/>
              </a:rPr>
              <a:t>                     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中国人 亿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site: stats.gov.cn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755374" y="3931912"/>
          <a:ext cx="10873408" cy="1948070"/>
        </p:xfrm>
        <a:graphic>
          <a:graphicData uri="http://schemas.openxmlformats.org/drawingml/2006/table">
            <a:tbl>
              <a:tblPr/>
              <a:tblGrid>
                <a:gridCol w="3637722"/>
                <a:gridCol w="3756991"/>
                <a:gridCol w="3478695"/>
              </a:tblGrid>
              <a:tr h="1948070">
                <a:tc>
                  <a:txBody>
                    <a:bodyPr/>
                    <a:lstStyle/>
                    <a:p>
                      <a:pPr algn="ctr"/>
                      <a:endParaRPr lang="en-US" altLang="zh-CN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关键词（辅助词）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rgbClr val="3A9D9A"/>
                      </a:solidFill>
                      <a:prstDash val="solid"/>
                    </a:lnL>
                    <a:lnR w="12700" cap="flat" cmpd="sng" algn="ctr">
                      <a:solidFill>
                        <a:srgbClr val="3A9D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3A9D9A"/>
                      </a:solidFill>
                      <a:prstDash val="solid"/>
                    </a:lnT>
                    <a:lnB w="12700" cmpd="sng">
                      <a:solidFill>
                        <a:srgbClr val="3A9D9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布尔逻辑算符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3A9D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9D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9D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9D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外部特征限定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3A9D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3A9D9A"/>
                      </a:solidFill>
                      <a:prstDash val="solid"/>
                    </a:lnR>
                    <a:lnT w="12700" cap="flat" cmpd="sng" algn="ctr">
                      <a:solidFill>
                        <a:srgbClr val="3A9D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9D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2.2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综合搜索引擎使用技巧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7921" y="1319227"/>
            <a:ext cx="10091532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3A9D9A"/>
              </a:buClr>
            </a:pP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kumimoji="1"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</a:t>
            </a: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）精确检索</a:t>
            </a:r>
            <a:r>
              <a:rPr kumimoji="1"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“ ” 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endParaRPr kumimoji="1"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44320" y="2032635"/>
            <a:ext cx="3846195" cy="43903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025" y="2033270"/>
            <a:ext cx="3943350" cy="4389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2.2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综合搜索引擎使用技巧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7921" y="1319227"/>
            <a:ext cx="10091532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3A9D9A"/>
              </a:buClr>
            </a:pP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kumimoji="1"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kumimoji="1"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site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endParaRPr kumimoji="1"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944" y="5069523"/>
            <a:ext cx="1040132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注意：</a:t>
            </a: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site</a:t>
            </a: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后的冒号为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英文字符</a:t>
            </a: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，且不能有空格。网站域名前不需添加前缀。</a:t>
            </a:r>
            <a:endParaRPr kumimoji="1"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3217" y="2072850"/>
            <a:ext cx="8277693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功能：将搜索结果局限于某个具体网站。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示例： 何镜堂  </a:t>
            </a:r>
            <a:r>
              <a:rPr kumimoji="1" lang="en-US" altLang="zh-CN" sz="2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site:scut.edu.cn</a:t>
            </a:r>
            <a:endParaRPr kumimoji="1" lang="en-US" altLang="zh-CN" sz="2400" dirty="0" err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3A9D9A"/>
              </a:buClr>
            </a:pP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              </a:t>
            </a: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图书馆 </a:t>
            </a: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site:news.scut.edu.cn</a:t>
            </a:r>
            <a:endParaRPr kumimoji="1"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3A9D9A"/>
              </a:buClr>
            </a:pP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              </a:t>
            </a: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新冠疫情 site:xinhuanet.com</a:t>
            </a:r>
            <a:endParaRPr kumimoji="1"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2.2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综合搜索引擎使用技巧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2181" y="1305588"/>
            <a:ext cx="111711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Clr>
                <a:srgbClr val="3A9D9A"/>
              </a:buClr>
              <a:buFont typeface="Webdings" panose="05030102010509060703" pitchFamily="18" charset="2"/>
              <a:buChar char="þ"/>
            </a:pPr>
            <a:r>
              <a:rPr kumimoji="1"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新浪</a:t>
            </a:r>
            <a:r>
              <a:rPr kumimoji="1"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URL</a:t>
            </a: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endParaRPr kumimoji="1" lang="en-US" altLang="zh-CN" sz="28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100" y="2390775"/>
            <a:ext cx="5128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新闻频道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http://news.sina.com.cn/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150" y="3124200"/>
            <a:ext cx="5298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健康频道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http://health.sina.com.cn/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3867150"/>
            <a:ext cx="5324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读书频道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http://book.sina.com.cn/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725" y="4514850"/>
            <a:ext cx="5196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旅游频道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http://travel.sina.com.cn/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48400" y="3124200"/>
            <a:ext cx="4954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汽车频道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http://auto.sina.com.cn/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7925" y="2390775"/>
            <a:ext cx="5264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手机频道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http://mobile.sina.com.cn</a:t>
            </a:r>
            <a:r>
              <a:rPr lang="en-US" altLang="zh-CN" dirty="0"/>
              <a:t>/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38875" y="3848100"/>
            <a:ext cx="525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游戏频道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http://games.sina.com.cn/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67450" y="4486275"/>
            <a:ext cx="4766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娱乐频道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http://ent.sina.com.cn/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2225" y="-12700"/>
          <a:ext cx="12154535" cy="683958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88465"/>
                <a:gridCol w="3150870"/>
                <a:gridCol w="7315200"/>
              </a:tblGrid>
              <a:tr h="5435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      间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 anchor="ctr">
                    <a:solidFill>
                      <a:srgbClr val="3A9D9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     程    内    容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 anchor="ctr">
                    <a:solidFill>
                      <a:srgbClr val="3A9D9A"/>
                    </a:solidFill>
                  </a:tcPr>
                </a:tc>
                <a:tc hMerge="1">
                  <a:tcPr/>
                </a:tc>
              </a:tr>
              <a:tr h="88519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先导课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342900" indent="-342900" algn="l" fontAlgn="auto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信息检索的作用；   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Calibri" panose="020F0502020204030204" charset="0"/>
                          <a:ea typeface="微软雅黑" panose="020B0503020204020204" pitchFamily="34" charset="-122"/>
                          <a:cs typeface="+mn-cs"/>
                        </a:rPr>
                        <a:t>② 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Calibri" panose="020F0502020204030204" charset="0"/>
                          <a:ea typeface="微软雅黑" panose="020B0503020204020204" pitchFamily="34" charset="-122"/>
                          <a:cs typeface="+mn-cs"/>
                        </a:rPr>
                        <a:t>  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信息源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121920" marR="121920" marT="60960" marB="60960" anchor="ctr"/>
                </a:tc>
              </a:tr>
              <a:tr h="88900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indent="0" algn="l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开放资源获取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342900" marR="0" indent="-342900" algn="l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搜索引擎检索语法的使用；  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42900" marR="0" indent="-342900" algn="l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defRPr/>
                      </a:pPr>
                      <a:r>
                        <a:rPr lang="zh-CN" altLang="en-US" sz="1600" dirty="0">
                          <a:latin typeface="Calibri" panose="020F0502020204030204" charset="0"/>
                          <a:ea typeface="微软雅黑" panose="020B0503020204020204" pitchFamily="34" charset="-122"/>
                          <a:sym typeface="+mn-ea"/>
                        </a:rPr>
                        <a:t> 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垂直（专业）搜素引擎介绍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</a:tr>
              <a:tr h="885825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indent="0" algn="l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学术信息资源检索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1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342900" marR="0" indent="-342900" algn="l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文献数据库检索原理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与方法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42900" marR="0" indent="-342900" algn="l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挑选检索关键词的技巧；    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 anchor="ctr"/>
                </a:tc>
              </a:tr>
              <a:tr h="88519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indent="0" algn="l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学术信息资源检索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2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lang="zh-CN" altLang="en-US" sz="16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342900" marR="0" indent="-342900" algn="l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如何获取图书、期刊、报纸资源；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R="0" indent="0" algn="l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Calibri" panose="020F0502020204030204" charset="0"/>
                          <a:ea typeface="微软雅黑" panose="020B0503020204020204" pitchFamily="34" charset="-122"/>
                          <a:cs typeface="+mn-cs"/>
                        </a:rPr>
                        <a:t>② 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Calibri" panose="020F0502020204030204" charset="0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如何获取学位论文、会议信息和文献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</a:tr>
              <a:tr h="885825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indent="0" algn="l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学术信息资源</a:t>
                      </a: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检索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3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342900" marR="0" indent="-342900" algn="l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defRPr/>
                      </a:pPr>
                      <a:r>
                        <a:rPr lang="en-US" altLang="zh-CN" sz="1600" dirty="0">
                          <a:latin typeface="Calibri" panose="020F0502020204030204" charset="0"/>
                          <a:ea typeface="微软雅黑" panose="020B0503020204020204" pitchFamily="34" charset="-122"/>
                          <a:sym typeface="+mn-ea"/>
                        </a:rPr>
                        <a:t> 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如何获取专利文献、标准文献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marL="342900" marR="0" indent="-342900" algn="l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如何获取事实、数值型信息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</a:tr>
              <a:tr h="88519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信息利用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342900" marR="0" indent="-342900" algn="l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信息甄别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；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marL="342900" marR="0" indent="-342900" algn="l" defTabSz="914400" rtl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学术论文写作技巧 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Calibri" panose="020F0502020204030204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</a:tr>
              <a:tr h="979805">
                <a:tc>
                  <a:txBody>
                    <a:bodyPr/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12月8日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 anchor="ctr"/>
                </a:tc>
                <a:tc gridSpan="2"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期末考试 （提交检索报告</a:t>
                      </a: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tc hMerge="1">
                  <a:tcPr marL="121920" marR="121920" marT="60960" marB="6096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2.2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综合搜索引擎使用技巧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8357" y="1073071"/>
            <a:ext cx="625043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3A9D9A"/>
              </a:buClr>
            </a:pP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kumimoji="1"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3</a:t>
            </a: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kumimoji="1" lang="en-US" altLang="zh-CN" sz="2800" b="1" dirty="0" err="1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inurl</a:t>
            </a: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endParaRPr kumimoji="1" lang="en-US" altLang="zh-CN" sz="28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0">
              <a:lnSpc>
                <a:spcPct val="150000"/>
              </a:lnSpc>
              <a:buClr>
                <a:srgbClr val="3A9D9A"/>
              </a:buClr>
            </a:pPr>
            <a:endParaRPr kumimoji="1" lang="en-US" altLang="zh-CN" sz="10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功能：将检索结果限定在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URL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链接当中。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0">
              <a:lnSpc>
                <a:spcPct val="150000"/>
              </a:lnSpc>
              <a:buClr>
                <a:srgbClr val="3A9D9A"/>
              </a:buClr>
            </a:pPr>
            <a:endParaRPr kumimoji="1"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示例： </a:t>
            </a: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三亚旅游 </a:t>
            </a:r>
            <a:r>
              <a:rPr kumimoji="1" lang="en-US" altLang="zh-CN" sz="2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inurl:gov</a:t>
            </a: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endParaRPr kumimoji="1" lang="en-US" altLang="zh-CN" sz="1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             </a:t>
            </a: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冰与火之歌 </a:t>
            </a:r>
            <a:r>
              <a:rPr kumimoji="1" lang="en-US" altLang="zh-CN" sz="2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inurl:book</a:t>
            </a:r>
            <a:endParaRPr kumimoji="1"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             </a:t>
            </a: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冰与火之歌 </a:t>
            </a:r>
            <a:r>
              <a:rPr kumimoji="1" lang="en-US" altLang="zh-CN" sz="24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inurl:shu</a:t>
            </a:r>
            <a:endParaRPr kumimoji="1" lang="en-US" altLang="zh-CN" sz="2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kumimoji="1"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             历年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真题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inurl:cet4</a:t>
            </a:r>
            <a:endParaRPr kumimoji="1" lang="en-US" altLang="zh-CN" sz="2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258" y="5743192"/>
            <a:ext cx="6704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3A9D9A"/>
                </a:solidFill>
              </a:rPr>
              <a:t>http://www.hxen.com/CET46/CET4/zhenti</a:t>
            </a:r>
            <a:r>
              <a:rPr lang="en-US" altLang="zh-CN" sz="2800" dirty="0" smtClean="0">
                <a:solidFill>
                  <a:srgbClr val="3A9D9A"/>
                </a:solidFill>
              </a:rPr>
              <a:t>/</a:t>
            </a:r>
            <a:endParaRPr lang="zh-CN" altLang="en-US" sz="2800" dirty="0">
              <a:solidFill>
                <a:srgbClr val="3A9D9A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5315" y="782320"/>
            <a:ext cx="4949825" cy="5882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2.2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综合搜索引擎使用技巧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628757" y="2478350"/>
            <a:ext cx="3810000" cy="1815882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.com  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商业公司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.mil    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军事领域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kumimoji="1"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.net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网络服务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096000" y="2461817"/>
            <a:ext cx="3928920" cy="252376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3200" b="1" dirty="0">
                <a:solidFill>
                  <a:srgbClr val="3A9D9A"/>
                </a:solidFill>
                <a:latin typeface="Times New Roman" panose="02020603050405020304" pitchFamily="18" charset="0"/>
              </a:rPr>
              <a:t>.</a:t>
            </a:r>
            <a:r>
              <a:rPr kumimoji="1" lang="en-US" altLang="zh-CN" sz="2800" b="1" dirty="0" err="1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edu</a:t>
            </a:r>
            <a:r>
              <a:rPr kumimoji="1"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教育机构</a:t>
            </a:r>
            <a:endParaRPr kumimoji="1" lang="zh-CN" altLang="en-US" sz="28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1" lang="en-US" altLang="zh-CN" sz="2800" b="1" dirty="0" err="1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gov</a:t>
            </a:r>
            <a:r>
              <a:rPr kumimoji="1"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政府部门</a:t>
            </a:r>
            <a:endParaRPr kumimoji="1" lang="zh-CN" altLang="en-US" sz="28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.ac </a:t>
            </a: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科研机构</a:t>
            </a:r>
            <a:endParaRPr kumimoji="1" lang="en-US" altLang="zh-CN" sz="28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.org    </a:t>
            </a: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组织、协会</a:t>
            </a:r>
            <a:endParaRPr kumimoji="1" lang="zh-CN" altLang="en-US" sz="28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02295" y="1276386"/>
            <a:ext cx="25314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Clr>
                <a:srgbClr val="3A9D9A"/>
              </a:buClr>
              <a:buFont typeface="Webdings" panose="05030102010509060703" pitchFamily="18" charset="2"/>
              <a:buChar char="þ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域名限定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2.2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综合搜索引擎使用技巧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97495" y="1959585"/>
            <a:ext cx="10029024" cy="323165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书籍下载： 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book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ebook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shu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shuji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hangingPunct="0">
              <a:spcBef>
                <a:spcPct val="50000"/>
              </a:spcBef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音乐下载： 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music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yinyue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mp3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midi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hangingPunct="0">
              <a:spcBef>
                <a:spcPct val="50000"/>
              </a:spcBef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软件下载： 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software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ruanjian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hangingPunct="0">
              <a:spcBef>
                <a:spcPct val="50000"/>
              </a:spcBef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新闻： 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news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xinwen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hangingPunct="0">
              <a:spcBef>
                <a:spcPct val="50000"/>
              </a:spcBef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体育： 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sports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tiyu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0" hangingPunct="0">
              <a:spcBef>
                <a:spcPct val="50000"/>
              </a:spcBef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论坛： </a:t>
            </a: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bbs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forum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7495" y="1276386"/>
            <a:ext cx="32399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Clr>
                <a:srgbClr val="3A9D9A"/>
              </a:buClr>
              <a:buFont typeface="Webdings" panose="05030102010509060703" pitchFamily="18" charset="2"/>
              <a:buChar char="þ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观察网页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201295"/>
            <a:ext cx="6731000" cy="6578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98420" y="539750"/>
            <a:ext cx="9552305" cy="5688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2.2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综合搜索引擎使用技巧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93750" y="2185518"/>
          <a:ext cx="1025525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4200"/>
                <a:gridCol w="4591050"/>
              </a:tblGrid>
              <a:tr h="2904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检索式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3A9D9A">
                            <a:tint val="66000"/>
                            <a:satMod val="160000"/>
                          </a:srgbClr>
                        </a:gs>
                        <a:gs pos="50000">
                          <a:srgbClr val="3A9D9A">
                            <a:tint val="44500"/>
                            <a:satMod val="160000"/>
                          </a:srgbClr>
                        </a:gs>
                        <a:gs pos="100000">
                          <a:srgbClr val="3A9D9A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3A9D9A">
                            <a:tint val="66000"/>
                            <a:satMod val="160000"/>
                          </a:srgbClr>
                        </a:gs>
                        <a:gs pos="50000">
                          <a:srgbClr val="3A9D9A">
                            <a:tint val="44500"/>
                            <a:satMod val="160000"/>
                          </a:srgbClr>
                        </a:gs>
                        <a:gs pos="100000">
                          <a:srgbClr val="3A9D9A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site:sport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3A9D9A">
                            <a:tint val="66000"/>
                            <a:satMod val="160000"/>
                          </a:srgbClr>
                        </a:gs>
                        <a:gs pos="50000">
                          <a:srgbClr val="3A9D9A">
                            <a:tint val="44500"/>
                            <a:satMod val="160000"/>
                          </a:srgbClr>
                        </a:gs>
                        <a:gs pos="100000">
                          <a:srgbClr val="3A9D9A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3A9D9A">
                            <a:tint val="66000"/>
                            <a:satMod val="160000"/>
                          </a:srgbClr>
                        </a:gs>
                        <a:gs pos="50000">
                          <a:srgbClr val="3A9D9A">
                            <a:tint val="44500"/>
                            <a:satMod val="160000"/>
                          </a:srgbClr>
                        </a:gs>
                        <a:gs pos="100000">
                          <a:srgbClr val="3A9D9A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site:sport.gov.cn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3A9D9A">
                            <a:tint val="66000"/>
                            <a:satMod val="160000"/>
                          </a:srgbClr>
                        </a:gs>
                        <a:gs pos="50000">
                          <a:srgbClr val="3A9D9A">
                            <a:tint val="44500"/>
                            <a:satMod val="160000"/>
                          </a:srgbClr>
                        </a:gs>
                        <a:gs pos="100000">
                          <a:srgbClr val="3A9D9A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183,320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3A9D9A">
                            <a:tint val="66000"/>
                            <a:satMod val="160000"/>
                          </a:srgbClr>
                        </a:gs>
                        <a:gs pos="50000">
                          <a:srgbClr val="3A9D9A">
                            <a:tint val="44500"/>
                            <a:satMod val="160000"/>
                          </a:srgbClr>
                        </a:gs>
                        <a:gs pos="100000">
                          <a:srgbClr val="3A9D9A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</a:tr>
              <a:tr h="457200">
                <a:tc>
                  <a:txBody>
                    <a:bodyPr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US" alt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inurl:sport</a:t>
                      </a:r>
                      <a:endParaRPr lang="en-US" altLang="en-US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3A9D9A">
                            <a:tint val="66000"/>
                            <a:satMod val="160000"/>
                          </a:srgbClr>
                        </a:gs>
                        <a:gs pos="50000">
                          <a:srgbClr val="3A9D9A">
                            <a:tint val="44500"/>
                            <a:satMod val="160000"/>
                          </a:srgbClr>
                        </a:gs>
                        <a:gs pos="100000">
                          <a:srgbClr val="3A9D9A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3,420,000</a:t>
                      </a:r>
                      <a:endParaRPr lang="en-US" altLang="en-US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3A9D9A">
                            <a:tint val="66000"/>
                            <a:satMod val="160000"/>
                          </a:srgbClr>
                        </a:gs>
                        <a:gs pos="50000">
                          <a:srgbClr val="3A9D9A">
                            <a:tint val="44500"/>
                            <a:satMod val="160000"/>
                          </a:srgbClr>
                        </a:gs>
                        <a:gs pos="100000">
                          <a:srgbClr val="3A9D9A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9372600" y="604468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检索工具：百度</a:t>
            </a:r>
            <a:endParaRPr lang="zh-CN" altLang="en-US" sz="24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5812" y="1134497"/>
            <a:ext cx="45783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Clr>
                <a:srgbClr val="3A9D9A"/>
              </a:buClr>
              <a:buFont typeface="Webdings" panose="05030102010509060703" pitchFamily="18" charset="2"/>
              <a:buChar char="þ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site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inurl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的区别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5810" y="4291330"/>
            <a:ext cx="101854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sport.gov.cn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/byzs/</a:t>
            </a:r>
            <a:endParaRPr lang="en-US" altLang="zh-CN" sz="24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http://www.duo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sport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group.com/plus/index.php</a:t>
            </a:r>
            <a:endParaRPr lang="en-US" altLang="zh-CN" sz="24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http://auto.chexun.com/discovery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sport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en-US" altLang="zh-CN" sz="24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QQ截图20130410142329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3603811"/>
            <a:ext cx="12165494" cy="3207735"/>
          </a:xfrm>
          <a:prstGeom prst="rect">
            <a:avLst/>
          </a:prstGeom>
        </p:spPr>
      </p:pic>
      <p:pic>
        <p:nvPicPr>
          <p:cNvPr id="7" name="图片 6" descr="QQ截图201304101423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65494" cy="3786189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44009" y="4508432"/>
            <a:ext cx="6520070" cy="397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2.2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综合搜索引擎使用技巧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5093" y="1014326"/>
            <a:ext cx="1041094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3A9D9A"/>
              </a:buClr>
            </a:pPr>
            <a:r>
              <a:rPr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(4) </a:t>
            </a:r>
            <a:r>
              <a:rPr lang="en-US" altLang="zh-CN" sz="2800" b="1" dirty="0" err="1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intitle</a:t>
            </a:r>
            <a:r>
              <a:rPr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8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3A9D9A"/>
              </a:buClr>
            </a:pPr>
            <a:endParaRPr lang="en-US" altLang="zh-CN" sz="10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功能：将检索结果限定在网页的标题中。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示例：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intitle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信息与交互设计</a:t>
            </a:r>
            <a:endParaRPr lang="en-US" altLang="zh-CN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93" y="3649495"/>
            <a:ext cx="4533900" cy="25153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649495"/>
            <a:ext cx="4980039" cy="2515331"/>
          </a:xfrm>
          <a:prstGeom prst="rect">
            <a:avLst/>
          </a:prstGeom>
        </p:spPr>
      </p:pic>
      <p:sp>
        <p:nvSpPr>
          <p:cNvPr id="11" name="标注: 线形 8"/>
          <p:cNvSpPr/>
          <p:nvPr/>
        </p:nvSpPr>
        <p:spPr>
          <a:xfrm>
            <a:off x="3200400" y="4907160"/>
            <a:ext cx="1887793" cy="693175"/>
          </a:xfrm>
          <a:prstGeom prst="borderCallout1">
            <a:avLst>
              <a:gd name="adj1" fmla="val 50665"/>
              <a:gd name="adj2" fmla="val -2083"/>
              <a:gd name="adj3" fmla="val 112500"/>
              <a:gd name="adj4" fmla="val -38333"/>
            </a:avLst>
          </a:prstGeom>
          <a:solidFill>
            <a:srgbClr val="3A9D9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标注: 线形 10"/>
          <p:cNvSpPr/>
          <p:nvPr/>
        </p:nvSpPr>
        <p:spPr>
          <a:xfrm>
            <a:off x="8915213" y="4907160"/>
            <a:ext cx="1887793" cy="693175"/>
          </a:xfrm>
          <a:prstGeom prst="borderCallout1">
            <a:avLst>
              <a:gd name="adj1" fmla="val 50665"/>
              <a:gd name="adj2" fmla="val -2083"/>
              <a:gd name="adj3" fmla="val 112500"/>
              <a:gd name="adj4" fmla="val -38333"/>
            </a:avLst>
          </a:prstGeom>
          <a:solidFill>
            <a:srgbClr val="3A9D9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1"/>
          <p:cNvSpPr txBox="1"/>
          <p:nvPr/>
        </p:nvSpPr>
        <p:spPr>
          <a:xfrm>
            <a:off x="9047320" y="4992137"/>
            <a:ext cx="164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1,540,000</a:t>
            </a:r>
            <a:endParaRPr lang="zh-CN" altLang="en-US" sz="2800" b="1" dirty="0"/>
          </a:p>
        </p:txBody>
      </p:sp>
      <p:sp>
        <p:nvSpPr>
          <p:cNvPr id="20" name="文本框 9"/>
          <p:cNvSpPr txBox="1"/>
          <p:nvPr/>
        </p:nvSpPr>
        <p:spPr>
          <a:xfrm>
            <a:off x="3686478" y="4992137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2000</a:t>
            </a:r>
            <a:endParaRPr lang="zh-CN" altLang="en-US" sz="28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6302375" y="2741295"/>
            <a:ext cx="54629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rgbClr val="3A9D9A"/>
                </a:solidFill>
              </a:rPr>
              <a:t>intitle:何镜堂 site:scut.edu.cn</a:t>
            </a:r>
            <a:endParaRPr lang="zh-CN" altLang="en-US" sz="2800" b="1">
              <a:solidFill>
                <a:srgbClr val="3A9D9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20" grpId="0"/>
      <p:bldP spid="2" grpId="0"/>
      <p:bldP spid="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19"/>
            <a:ext cx="12192000" cy="66652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0"/>
            <a:ext cx="12192000" cy="66346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437"/>
            <a:ext cx="12192000" cy="663463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480323" y="676742"/>
            <a:ext cx="3331361" cy="584775"/>
          </a:xfrm>
          <a:prstGeom prst="rect">
            <a:avLst/>
          </a:prstGeom>
          <a:solidFill>
            <a:srgbClr val="3A9D9A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Embedded subject</a:t>
            </a:r>
            <a:endParaRPr lang="zh-CN" altLang="en-US" sz="32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8480322" y="1629521"/>
            <a:ext cx="3331361" cy="584775"/>
          </a:xfrm>
          <a:prstGeom prst="rect">
            <a:avLst/>
          </a:prstGeom>
          <a:solidFill>
            <a:srgbClr val="3A9D9A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253,000,000</a:t>
            </a:r>
            <a:endParaRPr lang="zh-CN" altLang="en-US" sz="32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7355591" y="2582300"/>
            <a:ext cx="4456092" cy="584775"/>
          </a:xfrm>
          <a:prstGeom prst="rect">
            <a:avLst/>
          </a:prstGeom>
          <a:solidFill>
            <a:srgbClr val="3A9D9A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 err="1"/>
              <a:t>Intitle:Embedded</a:t>
            </a:r>
            <a:r>
              <a:rPr lang="en-US" altLang="zh-CN" sz="3200" b="1" dirty="0"/>
              <a:t> subject</a:t>
            </a:r>
            <a:endParaRPr lang="zh-CN" altLang="en-US" sz="32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8480322" y="3535079"/>
            <a:ext cx="3331361" cy="584775"/>
          </a:xfrm>
          <a:prstGeom prst="rect">
            <a:avLst/>
          </a:prstGeom>
          <a:solidFill>
            <a:srgbClr val="3A9D9A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264,000</a:t>
            </a:r>
            <a:endParaRPr lang="zh-CN" altLang="en-US" sz="3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6990107" y="4485864"/>
            <a:ext cx="4821576" cy="584775"/>
          </a:xfrm>
          <a:prstGeom prst="rect">
            <a:avLst/>
          </a:prstGeom>
          <a:solidFill>
            <a:srgbClr val="3A9D9A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 err="1"/>
              <a:t>Intitle</a:t>
            </a:r>
            <a:r>
              <a:rPr lang="en-US" altLang="zh-CN" sz="3200" b="1" dirty="0"/>
              <a:t>:”Embedded subject”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480321" y="5434475"/>
            <a:ext cx="3331361" cy="584775"/>
          </a:xfrm>
          <a:prstGeom prst="rect">
            <a:avLst/>
          </a:prstGeom>
          <a:solidFill>
            <a:srgbClr val="3A9D9A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135</a:t>
            </a:r>
            <a:endParaRPr lang="zh-CN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2.2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综合搜索引擎使用技巧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936" y="1198905"/>
            <a:ext cx="10813774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3A9D9A"/>
              </a:buClr>
            </a:pP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kumimoji="1"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5 </a:t>
            </a: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kumimoji="1"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filetype</a:t>
            </a:r>
            <a:endParaRPr kumimoji="1" lang="en-US" altLang="zh-CN" sz="28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0">
              <a:lnSpc>
                <a:spcPct val="150000"/>
              </a:lnSpc>
              <a:buClr>
                <a:srgbClr val="3A9D9A"/>
              </a:buClr>
            </a:pPr>
            <a:endParaRPr kumimoji="1" lang="en-US" altLang="zh-CN" sz="10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功能：  将检索结果限定在某一个文档格式当中。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endParaRPr kumimoji="1"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示例：</a:t>
            </a: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</a:t>
            </a: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搜索引擎  </a:t>
            </a:r>
            <a:r>
              <a:rPr kumimoji="1" lang="en-US" altLang="zh-CN" sz="2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filetype:ppt</a:t>
            </a:r>
            <a:endParaRPr kumimoji="1"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               </a:t>
            </a: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H1N1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</a:t>
            </a:r>
            <a:r>
              <a:rPr lang="en-US" altLang="zh-CN" sz="2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filetype:ppt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</a:t>
            </a:r>
            <a:r>
              <a:rPr lang="en-US" altLang="zh-CN" sz="2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site:tw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               个人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 </a:t>
            </a:r>
            <a:r>
              <a:rPr lang="en-US" altLang="zh-CN" sz="24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filetype:xls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格式：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  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xls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doc pdf rtf   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swf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kmz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kml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def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2.2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综合搜索引擎使用技巧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8884" y="1148872"/>
            <a:ext cx="10515600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3A9D9A"/>
              </a:buClr>
            </a:pP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kumimoji="1"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6</a:t>
            </a: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）书名号</a:t>
            </a:r>
            <a:r>
              <a:rPr kumimoji="1"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《》</a:t>
            </a:r>
            <a:endParaRPr kumimoji="1" lang="en-US" altLang="zh-CN" sz="28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功能：将结果限定在文艺作品或书本类别中。</a:t>
            </a:r>
            <a:endParaRPr kumimoji="1"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endParaRPr kumimoji="1" lang="zh-CN" altLang="en-US" sz="1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示例：</a:t>
            </a: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《</a:t>
            </a: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绿茶</a:t>
            </a: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》</a:t>
            </a: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《</a:t>
            </a: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英雄</a:t>
            </a: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》</a:t>
            </a: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《</a:t>
            </a: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雷雨</a:t>
            </a: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》</a:t>
            </a: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《</a:t>
            </a: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日出</a:t>
            </a: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》</a:t>
            </a: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《</a:t>
            </a: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手机</a:t>
            </a: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》</a:t>
            </a:r>
            <a:endParaRPr kumimoji="1"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endParaRPr kumimoji="1" lang="en-US" altLang="zh-CN" sz="1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说明：部分中文搜索引擎提供该检索功能。</a:t>
            </a:r>
            <a:endParaRPr kumimoji="1"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6" name="图片 5" descr="QQ截图20121015154722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782097"/>
            <a:ext cx="6096000" cy="5708834"/>
          </a:xfrm>
          <a:prstGeom prst="rect">
            <a:avLst/>
          </a:prstGeom>
        </p:spPr>
      </p:pic>
      <p:pic>
        <p:nvPicPr>
          <p:cNvPr id="7" name="图片 6" descr="QQ截图2012101515475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0" y="790352"/>
            <a:ext cx="6096000" cy="5883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2.2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综合搜索引擎使用技巧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939" y="1381463"/>
            <a:ext cx="11150121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3A9D9A"/>
              </a:buClr>
            </a:pPr>
            <a:r>
              <a:rPr kumimoji="1" lang="en-US" altLang="zh-CN" sz="2800" b="1" dirty="0">
                <a:solidFill>
                  <a:srgbClr val="3A9D9A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8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28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28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通配符</a:t>
            </a:r>
            <a:r>
              <a:rPr kumimoji="1"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/  </a:t>
            </a: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kumimoji="1"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endParaRPr kumimoji="1" lang="en-US" altLang="zh-CN" sz="28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Clr>
                <a:srgbClr val="3A9D9A"/>
              </a:buClr>
            </a:pPr>
            <a:endParaRPr kumimoji="1" lang="en-US" altLang="zh-CN" sz="10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功能：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代替一个完整的单词。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示例：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如在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google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中输入“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three * mice”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得到的结果中有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three blind mice, three blue mice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three green mice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等。</a:t>
            </a:r>
            <a:endParaRPr kumimoji="1"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" y="782320"/>
            <a:ext cx="6041390" cy="57391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85" y="816610"/>
            <a:ext cx="5913755" cy="56699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85" y="816610"/>
            <a:ext cx="5962650" cy="5267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搜索引擎使用技巧</a:t>
            </a:r>
            <a:endParaRPr lang="zh-CN" altLang="en-US" sz="3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9206" y="1140467"/>
            <a:ext cx="4824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A9D9A"/>
              </a:buClr>
              <a:buFont typeface="Webdings" panose="05030102010509060703" pitchFamily="18" charset="2"/>
              <a:buChar char="þ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搜索引擎用户调查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9208" y="1709743"/>
            <a:ext cx="11072242" cy="358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spcBef>
                <a:spcPct val="20000"/>
              </a:spcBef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只有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18%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的用户表示总能在网上搜索到需要的信息。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68%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的用户说他们对搜索引擎很失望。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ct val="20000"/>
              </a:spcBef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平均每个搜索者在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分钟的徒劳搜索后就感到恼火和受挫。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ct val="20000"/>
              </a:spcBef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绝大部分的使用者只看前两页的检索结果。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ct val="20000"/>
              </a:spcBef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期望有类似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Wikipedia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般的主题总结。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2.2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综合搜索引擎使用技巧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en-US" altLang="zh-CN" dirty="0">
                <a:solidFill>
                  <a:prstClr val="white"/>
                </a:solidFill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9918" y="3624708"/>
            <a:ext cx="97337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3A9D9A"/>
              </a:buClr>
            </a:pPr>
            <a:r>
              <a:rPr lang="zh-CN" altLang="en-US" sz="28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8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link:</a:t>
            </a:r>
            <a:endParaRPr lang="en-US" altLang="zh-CN" sz="28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Clr>
                <a:srgbClr val="3A9D9A"/>
              </a:buClr>
            </a:pPr>
            <a:endParaRPr lang="en-US" altLang="zh-CN" sz="10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可以得到一个所有包含了某个指定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的页面列表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3429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link:www.google.com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9918" y="1104633"/>
            <a:ext cx="93560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3A9D9A"/>
              </a:buClr>
            </a:pPr>
            <a:r>
              <a:rPr lang="zh-CN" altLang="en-US" sz="28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8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cache:</a:t>
            </a:r>
            <a:endParaRPr lang="en-US" altLang="zh-CN" sz="28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Clr>
                <a:srgbClr val="3A9D9A"/>
              </a:buClr>
            </a:pPr>
            <a:endParaRPr lang="en-US" altLang="zh-CN" sz="10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功能：查询搜索引擎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索引里页面的副本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cache:www.yahoo.com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2.2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综合搜索引擎使用技巧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en-US" altLang="zh-CN" dirty="0">
                <a:solidFill>
                  <a:prstClr val="white"/>
                </a:solidFill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9918" y="1104633"/>
            <a:ext cx="935603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3A9D9A"/>
              </a:buClr>
            </a:pPr>
            <a:r>
              <a:rPr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related:</a:t>
            </a:r>
            <a:endParaRPr lang="en-US" altLang="zh-CN" sz="28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功能：搜索和指定页面相关的页面。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related:www.scut.edu.cn</a:t>
            </a:r>
            <a:endParaRPr kumimoji="1"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0166"/>
            <a:ext cx="6095999" cy="57350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782198"/>
            <a:ext cx="6096001" cy="58830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2.2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综合搜索引擎使用技巧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65" y="782198"/>
            <a:ext cx="12231965" cy="58830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2198"/>
            <a:ext cx="12192000" cy="5883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2.2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综合搜索引擎使用技巧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2197"/>
            <a:ext cx="5734050" cy="58830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782197"/>
            <a:ext cx="6248400" cy="5883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   搜索引擎使用技巧</a:t>
            </a:r>
            <a:endParaRPr lang="zh-CN" altLang="en-US" sz="3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181350" y="1985645"/>
            <a:ext cx="7982585" cy="28613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3A9D9A"/>
              </a:buClr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 最熟悉的陌生人--搜索引擎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3A9D9A"/>
              </a:buClr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综合搜索引擎使用技巧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3A9D9A"/>
              </a:buClr>
            </a:pPr>
            <a:r>
              <a:rPr lang="zh-CN" altLang="en-US" sz="32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术业有专攻--垂直搜索引擎</a:t>
            </a:r>
            <a:endParaRPr lang="zh-CN" altLang="en-US" sz="32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   搜索引擎使用技巧</a:t>
            </a:r>
            <a:endParaRPr lang="zh-CN" altLang="en-US" sz="3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0148" y="1313109"/>
            <a:ext cx="11151704" cy="341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spcBef>
                <a:spcPct val="20000"/>
              </a:spcBef>
              <a:buClr>
                <a:srgbClr val="3A9D9A"/>
              </a:buClr>
              <a:buSzPct val="95000"/>
              <a:buFont typeface="Webdings" panose="05030102010509060703" pitchFamily="18" charset="2"/>
              <a:buChar char="þ"/>
              <a:defRPr/>
            </a:pP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垂直搜索引擎</a:t>
            </a:r>
            <a:r>
              <a:rPr kumimoji="1"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：即专业或专用搜索引擎，它专门用来检索某一主题范围或某一类型信息</a:t>
            </a:r>
            <a:r>
              <a:rPr kumimoji="1"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追求</a:t>
            </a: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专业性</a:t>
            </a:r>
            <a:r>
              <a:rPr kumimoji="1"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服务深度</a:t>
            </a:r>
            <a:r>
              <a:rPr kumimoji="1"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是它的特点。</a:t>
            </a:r>
            <a:endParaRPr kumimoji="1" lang="zh-CN" altLang="en-US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spcBef>
                <a:spcPct val="20000"/>
              </a:spcBef>
              <a:buClr>
                <a:srgbClr val="3A9D9A"/>
              </a:buClr>
              <a:buSzPct val="95000"/>
              <a:buFont typeface="Webdings" panose="05030102010509060703" pitchFamily="18" charset="2"/>
              <a:buChar char="þ"/>
              <a:defRPr/>
            </a:pP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kumimoji="1"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检出结果</a:t>
            </a: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重复率低、相关性强 、查准率高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，适合于满足较具体的 、针对性强的检索要求 </a:t>
            </a:r>
            <a:r>
              <a:rPr kumimoji="1"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。目前已经涉及到购物，旅游，汽车，工作，房产，交友等行业。</a:t>
            </a:r>
            <a:endParaRPr kumimoji="1" lang="zh-CN" altLang="en-US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3600" b="1" dirty="0">
                <a:latin typeface="黑体" panose="02010609060101010101" charset="-122"/>
                <a:ea typeface="黑体" panose="02010609060101010101" charset="-122"/>
              </a:rPr>
              <a:t>2.3 术业有专攻--垂直搜索引擎</a:t>
            </a:r>
            <a:endParaRPr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8664" y="1856235"/>
            <a:ext cx="76680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9D9A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自定义尺寸（有道、搜狗、</a:t>
            </a:r>
            <a:r>
              <a:rPr kumimoji="1" lang="en-US" altLang="zh-CN" sz="2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kumimoji="1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zh-CN" altLang="en-US" sz="2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9D9A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壁纸图片一键匹配（有道、搜狗、</a:t>
            </a:r>
            <a:r>
              <a:rPr kumimoji="1" lang="en-US" altLang="zh-CN" sz="2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soso</a:t>
            </a:r>
            <a:r>
              <a:rPr kumimoji="1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zh-CN" altLang="en-US" sz="2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9D9A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套图搜索（搜狗、</a:t>
            </a:r>
            <a:r>
              <a:rPr kumimoji="1" lang="en-US" altLang="zh-CN" sz="280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soso</a:t>
            </a:r>
            <a:r>
              <a:rPr kumimoji="1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280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9D9A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动态图（搜狗、</a:t>
            </a:r>
            <a:r>
              <a:rPr kumimoji="1" lang="en-US" altLang="zh-CN" sz="2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soso</a:t>
            </a:r>
            <a:r>
              <a:rPr kumimoji="1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2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9D9A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颜 色（百度、搜狗、</a:t>
            </a:r>
            <a:r>
              <a:rPr kumimoji="1" lang="en-US" altLang="zh-CN" sz="2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soso</a:t>
            </a:r>
            <a:r>
              <a:rPr kumimoji="1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kumimoji="1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2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9D9A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脸部特写、照片、剪贴画、素描画（</a:t>
            </a:r>
            <a:r>
              <a:rPr kumimoji="1" lang="en-US" altLang="zh-CN" sz="28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kumimoji="1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8664" y="1158724"/>
            <a:ext cx="2900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3A9D9A"/>
              </a:buClr>
            </a:pPr>
            <a:r>
              <a:rPr lang="zh-CN" altLang="en-US" sz="32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）图片搜索</a:t>
            </a:r>
            <a:endParaRPr lang="zh-CN" altLang="en-US" sz="32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8702159_122109150000_2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070574" y="3617843"/>
            <a:ext cx="4121426" cy="3047362"/>
          </a:xfrm>
          <a:prstGeom prst="rect">
            <a:avLst/>
          </a:prstGeom>
        </p:spPr>
      </p:pic>
      <p:pic>
        <p:nvPicPr>
          <p:cNvPr id="10" name="图片 9" descr="8702159_121931771000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70574" y="793678"/>
            <a:ext cx="4121426" cy="28639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1" y="883341"/>
            <a:ext cx="7815839" cy="5681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3600" b="1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algn="ctr"/>
            <a:r>
              <a:rPr sz="36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2.3 术业有专攻--垂直搜索引擎</a:t>
            </a:r>
            <a:endParaRPr sz="3600" b="1" dirty="0"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838200" y="1212850"/>
            <a:ext cx="11003915" cy="18453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ebdings" panose="05030102010509060703" pitchFamily="18" charset="2"/>
              <a:buChar char="þ"/>
              <a:defRPr/>
            </a:pPr>
            <a:r>
              <a:rPr kumimoji="1" lang="zh-CN" altLang="en-US" sz="3200" b="1" dirty="0">
                <a:latin typeface="+mn-ea"/>
                <a:ea typeface="+mn-ea"/>
              </a:rPr>
              <a:t> 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  <a:r>
              <a:rPr kumimoji="1" lang="en-US" altLang="zh-CN" sz="3200" b="1" dirty="0">
                <a:latin typeface="+mn-ea"/>
              </a:rPr>
              <a:t> </a:t>
            </a:r>
            <a:r>
              <a:rPr kumimoji="1" lang="zh-CN" altLang="en-US" sz="3200" b="1" dirty="0">
                <a:latin typeface="+mn-ea"/>
              </a:rPr>
              <a:t>百度、搜狗、</a:t>
            </a:r>
            <a:r>
              <a:rPr kumimoji="1" lang="en-US" altLang="zh-CN" sz="3200" b="1" dirty="0">
                <a:latin typeface="+mn-ea"/>
              </a:rPr>
              <a:t>Yandex</a:t>
            </a:r>
            <a:r>
              <a:rPr kumimoji="1" lang="zh-CN" altLang="en-US" sz="3200" b="1" dirty="0">
                <a:latin typeface="+mn-ea"/>
              </a:rPr>
              <a:t>、拍立淘、</a:t>
            </a:r>
            <a:r>
              <a:rPr kumimoji="1" lang="en-US" altLang="zh-CN" sz="3200" b="1" dirty="0">
                <a:latin typeface="+mn-ea"/>
              </a:rPr>
              <a:t>What Dog</a:t>
            </a:r>
            <a:r>
              <a:rPr kumimoji="1" lang="zh-CN" altLang="en-US" sz="3200" b="1" dirty="0">
                <a:latin typeface="+mn-ea"/>
              </a:rPr>
              <a:t>（</a:t>
            </a:r>
            <a:r>
              <a:rPr kumimoji="1" lang="en-US" altLang="zh-CN" sz="3200" b="1" dirty="0">
                <a:latin typeface="+mn-ea"/>
              </a:rPr>
              <a:t>bing</a:t>
            </a:r>
            <a:r>
              <a:rPr kumimoji="1" lang="zh-CN" altLang="en-US" sz="3200" b="1" dirty="0">
                <a:latin typeface="+mn-ea"/>
              </a:rPr>
              <a:t>）、识花君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7" name="图片 6" descr="QQ图片20140326111113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78840" y="3764915"/>
            <a:ext cx="10434320" cy="19227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948420" y="4154805"/>
            <a:ext cx="966470" cy="1143000"/>
          </a:xfrm>
          <a:prstGeom prst="rect">
            <a:avLst/>
          </a:prstGeom>
          <a:noFill/>
          <a:ln w="38100">
            <a:solidFill>
              <a:srgbClr val="3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92795"/>
            <a:ext cx="12192002" cy="66652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348"/>
            <a:ext cx="12192000" cy="69663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348"/>
            <a:ext cx="12281483" cy="69663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en-US" altLang="zh-CN" dirty="0">
                <a:solidFill>
                  <a:prstClr val="white"/>
                </a:solidFill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09725"/>
            <a:ext cx="3409950" cy="3409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699" y="144682"/>
            <a:ext cx="5381625" cy="6340035"/>
          </a:xfrm>
          <a:prstGeom prst="rect">
            <a:avLst/>
          </a:prstGeom>
        </p:spPr>
      </p:pic>
      <p:sp>
        <p:nvSpPr>
          <p:cNvPr id="8" name="箭头: 右 7"/>
          <p:cNvSpPr/>
          <p:nvPr/>
        </p:nvSpPr>
        <p:spPr>
          <a:xfrm>
            <a:off x="4395787" y="3167061"/>
            <a:ext cx="504825" cy="29527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 搜索引擎使用技巧</a:t>
            </a:r>
            <a:endParaRPr lang="zh-CN" altLang="en-US" sz="3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1905048" y="2509554"/>
            <a:ext cx="8439102" cy="18466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 标：</a:t>
            </a:r>
            <a:r>
              <a:rPr lang="zh-CN" altLang="en-US" sz="96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快、准！</a:t>
            </a:r>
            <a:endParaRPr lang="en-US" altLang="zh-CN" sz="96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搜狗截图17年04月17日1134_8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3600" b="1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algn="ctr"/>
            <a:r>
              <a:rPr sz="36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2.3 术业有专攻--垂直搜索引擎</a:t>
            </a:r>
            <a:endParaRPr sz="3600" b="1" dirty="0"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pic>
        <p:nvPicPr>
          <p:cNvPr id="11" name="图片 10" descr="搜狗截图17年04月17日1119_4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04799" y="1014182"/>
            <a:ext cx="7001637" cy="52723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96325" y="2105025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猪 新郎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24900" y="3467100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猪 西服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82050" y="4105275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猪 套装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24900" y="2790825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猪 西装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搜狗截图17年04月17日1124_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8780" y="990600"/>
            <a:ext cx="6985469" cy="5619750"/>
          </a:xfrm>
          <a:prstGeom prst="rect">
            <a:avLst/>
          </a:prstGeom>
        </p:spPr>
      </p:pic>
      <p:pic>
        <p:nvPicPr>
          <p:cNvPr id="17" name="图片 16" descr="搜狗截图17年04月17日1125_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3176" y="1000125"/>
            <a:ext cx="7064900" cy="5591175"/>
          </a:xfrm>
          <a:prstGeom prst="rect">
            <a:avLst/>
          </a:prstGeom>
        </p:spPr>
      </p:pic>
      <p:pic>
        <p:nvPicPr>
          <p:cNvPr id="18" name="图片 17" descr="搜狗截图17年04月17日1125_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947" y="981074"/>
            <a:ext cx="7121377" cy="56102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787699" y="4710680"/>
            <a:ext cx="3457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猪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西服 比赛（大赛）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2.3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垂直（专业）搜索引擎介绍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5255" y="1793875"/>
            <a:ext cx="5389245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  <a:defRPr/>
            </a:pPr>
            <a:r>
              <a:rPr kumimoji="1" lang="zh-CN" altLang="en-US" sz="2800" kern="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品质图片</a:t>
            </a:r>
            <a:r>
              <a:rPr kumimoji="1" lang="zh-CN" altLang="en-US" sz="28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en-US" altLang="zh-CN" sz="2800" kern="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CC0</a:t>
            </a:r>
            <a:r>
              <a:rPr kumimoji="1" lang="zh-CN" altLang="en-US" sz="28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许可）</a:t>
            </a:r>
            <a:r>
              <a:rPr kumimoji="1" lang="zh-CN" altLang="en-US" sz="2800" kern="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2800" kern="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pixabay</a:t>
            </a:r>
            <a:r>
              <a:rPr kumimoji="1" lang="en-US" altLang="zh-CN" sz="28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8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、pexels</a:t>
            </a:r>
            <a:endParaRPr kumimoji="1" lang="zh-CN" altLang="en-US" sz="2800" kern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  <a:defRPr/>
            </a:pPr>
            <a:r>
              <a:rPr kumimoji="1" lang="zh-CN" altLang="en-US" sz="28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图标库</a:t>
            </a:r>
            <a:r>
              <a:rPr kumimoji="1" lang="en-US" altLang="zh-CN" sz="28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r>
              <a:rPr kumimoji="1" lang="en-US" altLang="zh-CN" sz="28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IconFont </a:t>
            </a:r>
            <a:r>
              <a:rPr kumimoji="1" lang="zh-CN" altLang="en-US" sz="28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8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unDraw</a:t>
            </a:r>
            <a:r>
              <a:rPr kumimoji="1" lang="zh-CN" altLang="en-US" sz="28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8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illestrio</a:t>
            </a:r>
            <a:endParaRPr kumimoji="1" lang="zh-CN" altLang="en-US" sz="2800" kern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  <a:defRPr/>
            </a:pPr>
            <a:r>
              <a:rPr kumimoji="1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纹理素材：</a:t>
            </a:r>
            <a:r>
              <a:rPr kumimoji="1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图鱼</a:t>
            </a:r>
            <a:endParaRPr kumimoji="1" lang="zh-CN" altLang="en-US" sz="28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  <a:defRPr/>
            </a:pPr>
            <a:r>
              <a:rPr kumimoji="1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动图：</a:t>
            </a:r>
            <a:r>
              <a:rPr kumimoji="1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Giphy</a:t>
            </a:r>
            <a:r>
              <a:rPr kumimoji="1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soogif</a:t>
            </a:r>
            <a:endParaRPr kumimoji="1" lang="zh-CN" altLang="en-US" sz="28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295265" y="1341755"/>
            <a:ext cx="6469380" cy="4880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9939647" y="4916384"/>
            <a:ext cx="1199408" cy="7006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1341755"/>
            <a:ext cx="6896100" cy="48806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30" y="916940"/>
            <a:ext cx="6884670" cy="5473700"/>
          </a:xfrm>
          <a:prstGeom prst="rect">
            <a:avLst/>
          </a:prstGeom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135255" y="963930"/>
            <a:ext cx="11003915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ebdings" panose="05030102010509060703" pitchFamily="18" charset="2"/>
              <a:buChar char="þ"/>
              <a:defRPr/>
            </a:pPr>
            <a:r>
              <a:rPr kumimoji="1" lang="zh-CN" altLang="en-US" sz="3200" b="1" dirty="0">
                <a:latin typeface="+mn-ea"/>
                <a:ea typeface="+mn-ea"/>
              </a:rPr>
              <a:t> 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开源图片搜索：</a:t>
            </a:r>
            <a:r>
              <a:rPr kumimoji="1" lang="en-US" altLang="zh-CN" sz="3200" b="1" dirty="0">
                <a:latin typeface="+mn-ea"/>
              </a:rPr>
              <a:t> </a:t>
            </a:r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2.3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垂直（专业）搜索引擎介绍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0850" y="1092200"/>
            <a:ext cx="10695305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Clr>
                <a:srgbClr val="3A9D9A"/>
              </a:buClr>
            </a:pPr>
            <a:r>
              <a:rPr kumimoji="1" lang="zh-CN" altLang="en-US" sz="28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28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28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旅游：</a:t>
            </a:r>
            <a:endParaRPr kumimoji="1" lang="zh-CN" altLang="en-US" sz="28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kumimoji="1"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去哪儿旅游搜索引擎 （</a:t>
            </a:r>
            <a:r>
              <a:rPr kumimoji="1"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www.qunar.com</a:t>
            </a:r>
            <a:r>
              <a:rPr kumimoji="1"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kumimoji="1"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携程（</a:t>
            </a:r>
            <a:r>
              <a:rPr kumimoji="1"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www.ctrip.com</a:t>
            </a:r>
            <a:r>
              <a:rPr kumimoji="1"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kumimoji="1"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蚂蜂窝（</a:t>
            </a:r>
            <a:r>
              <a:rPr kumimoji="1"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www.mafengwo.cn </a:t>
            </a:r>
            <a:r>
              <a:rPr kumimoji="1"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kumimoji="1"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穷游（</a:t>
            </a:r>
            <a:r>
              <a:rPr kumimoji="1"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www.qyer.com </a:t>
            </a:r>
            <a:r>
              <a:rPr kumimoji="1"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行程助手</a:t>
            </a:r>
            <a:endParaRPr kumimoji="1" lang="en-US" altLang="zh-CN" sz="28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kumimoji="1"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磨房（</a:t>
            </a:r>
            <a:r>
              <a:rPr kumimoji="1"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www.doyouhike.net </a:t>
            </a:r>
            <a:r>
              <a:rPr kumimoji="1"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1"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驴友</a:t>
            </a:r>
            <a:endParaRPr kumimoji="1" lang="en-US" altLang="zh-CN" sz="28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kumimoji="1"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酷讯、到到网（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TripAdvisor</a:t>
            </a:r>
            <a:r>
              <a:rPr kumimoji="1"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kumimoji="1"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学生特价票</a:t>
            </a:r>
            <a:r>
              <a:rPr kumimoji="1"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(www.studentuniverse.com)</a:t>
            </a:r>
            <a:endParaRPr kumimoji="1"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2.3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垂直（专业）搜索引擎介绍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1051" y="1069273"/>
            <a:ext cx="387731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Clr>
                <a:srgbClr val="3A9D9A"/>
              </a:buClr>
            </a:pPr>
            <a:r>
              <a:rPr lang="zh-CN" altLang="en-US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32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</a:t>
            </a:r>
            <a:r>
              <a:rPr lang="en-US" altLang="zh-CN" sz="32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zh-CN" altLang="en-US" sz="32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价搜索</a:t>
            </a:r>
            <a:endParaRPr lang="zh-CN" altLang="en-US" sz="32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1051" y="1896504"/>
            <a:ext cx="9402417" cy="4615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环球资源：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www.globalsources.com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阿里巴巴：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china.alibaba.com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中国制造网：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cn.made-in-china.com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Tradekey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www1.tradekey.com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慢慢买：www.manmanbuy.com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历史价格查询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:www.lsjgcx.com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过客网：www.tool168.cn（降价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监控）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425" y="1069340"/>
            <a:ext cx="7810500" cy="55949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" y="1085850"/>
            <a:ext cx="10725150" cy="4686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45" y="782320"/>
            <a:ext cx="8746490" cy="5882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95950" y="3920610"/>
            <a:ext cx="74635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中国庭审公开网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tingshen.court.gov.cn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2.3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垂直（专业）搜索引擎介绍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9804" y="1378032"/>
            <a:ext cx="29001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Clr>
                <a:srgbClr val="3A9D9A"/>
              </a:buClr>
            </a:pPr>
            <a:r>
              <a:rPr lang="zh-CN" altLang="en-US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32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法律搜索</a:t>
            </a:r>
            <a:endParaRPr lang="zh-CN" altLang="en-US" sz="32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1050" y="1896503"/>
            <a:ext cx="94024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3A9D9A"/>
              </a:buClr>
            </a:pP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法搜：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www.fsou.com 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Clr>
                <a:srgbClr val="3A9D9A"/>
              </a:buClr>
            </a:pP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4801" y="3162568"/>
            <a:ext cx="70272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中国裁判文书网：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wenshu.court.gov.cn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搜狗截图17年04月19日1657_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24544" y="947871"/>
            <a:ext cx="6852063" cy="4787237"/>
          </a:xfrm>
          <a:prstGeom prst="rect">
            <a:avLst/>
          </a:prstGeom>
        </p:spPr>
      </p:pic>
      <p:pic>
        <p:nvPicPr>
          <p:cNvPr id="8" name="图片 7" descr="搜狗截图17年04月19日1658_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4603" y="950024"/>
            <a:ext cx="3467595" cy="562890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94" y="2592199"/>
            <a:ext cx="8648700" cy="3630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ct val="150000"/>
              </a:lnSpc>
              <a:buClr>
                <a:srgbClr val="3A9D9A"/>
              </a:buClr>
            </a:pPr>
            <a:r>
              <a:rPr lang="en-US" altLang="zh-CN" sz="3600" b="1" dirty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2.3 </a:t>
            </a:r>
            <a:r>
              <a:rPr lang="zh-CN" altLang="en-US" sz="3600" b="1" dirty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垂直（专业）搜索引擎介绍</a:t>
            </a:r>
            <a:endParaRPr lang="zh-CN" altLang="en-US" sz="3600" b="1" dirty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en-US" altLang="zh-CN" dirty="0">
                <a:solidFill>
                  <a:prstClr val="white"/>
                </a:solidFill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3421" y="1069273"/>
            <a:ext cx="30219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Clr>
                <a:srgbClr val="3A9D9A"/>
              </a:buClr>
            </a:pPr>
            <a:r>
              <a:rPr lang="zh-CN" altLang="en-US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zh-CN" altLang="en-US" sz="32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音乐搜索</a:t>
            </a:r>
            <a:endParaRPr lang="zh-CN" altLang="en-US" sz="32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8135" y="1941195"/>
            <a:ext cx="616140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听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音识曲：网易云音乐、百度音乐、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Midomi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谱曲找歌：</a:t>
            </a:r>
            <a:r>
              <a:rPr kumimoji="1"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ThemeFinder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搜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声效：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findsouds</a:t>
            </a:r>
            <a:r>
              <a:rPr kumimoji="1" lang="zh-CN" altLang="en-US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freesouns</a:t>
            </a:r>
            <a:endParaRPr kumimoji="1" lang="en-US" altLang="zh-CN" sz="2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812" y="848130"/>
            <a:ext cx="4193610" cy="2716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367" y="3733834"/>
            <a:ext cx="4193610" cy="2716541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503712" y="4595133"/>
            <a:ext cx="579021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870065" y="848360"/>
            <a:ext cx="4877435" cy="5601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2.3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垂直（专业）搜索引擎介绍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1051" y="1069273"/>
            <a:ext cx="29001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Clr>
                <a:srgbClr val="3A9D9A"/>
              </a:buClr>
            </a:pPr>
            <a:r>
              <a:rPr lang="zh-CN" altLang="en-US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）网盘搜索</a:t>
            </a:r>
            <a:endParaRPr lang="zh-CN" altLang="en-US" sz="32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1051" y="1896503"/>
            <a:ext cx="335155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盘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多多</a:t>
            </a:r>
            <a:endParaRPr kumimoji="1"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网盘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搜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盘搜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西林街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479586" y="1270661"/>
            <a:ext cx="6991978" cy="505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7003" y="1184686"/>
            <a:ext cx="7137689" cy="528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2.3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垂直（专业）搜索引擎介绍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2297" y="1140525"/>
            <a:ext cx="37208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Clr>
                <a:srgbClr val="3A9D9A"/>
              </a:buClr>
            </a:pPr>
            <a:r>
              <a:rPr lang="zh-CN" altLang="en-US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）相似网站搜索</a:t>
            </a:r>
            <a:endParaRPr lang="zh-CN" altLang="en-US" sz="32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4801" y="2122134"/>
            <a:ext cx="36721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similar site 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  <a:endParaRPr kumimoji="1"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873094" y="1163781"/>
            <a:ext cx="6895353" cy="4857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ct val="150000"/>
              </a:lnSpc>
              <a:buClr>
                <a:srgbClr val="3A9D9A"/>
              </a:buClr>
            </a:pPr>
            <a:r>
              <a:rPr lang="en-US" altLang="zh-CN" sz="3600" b="1" dirty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2.3 </a:t>
            </a:r>
            <a:r>
              <a:rPr lang="zh-CN" altLang="en-US" sz="3600" b="1" dirty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垂直（专业）搜索引擎介绍</a:t>
            </a:r>
            <a:endParaRPr lang="zh-CN" altLang="en-US" sz="3600" b="1" dirty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en-US" altLang="zh-CN" dirty="0">
                <a:solidFill>
                  <a:prstClr val="white"/>
                </a:solidFill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677" y="1197460"/>
            <a:ext cx="30219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Clr>
                <a:srgbClr val="3A9D9A"/>
              </a:buClr>
            </a:pPr>
            <a:r>
              <a:rPr lang="zh-CN" altLang="en-US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zh-CN" altLang="en-US" sz="32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问答工具</a:t>
            </a:r>
            <a:endParaRPr lang="zh-CN" altLang="en-US" sz="32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4677" y="1896502"/>
            <a:ext cx="668142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百度知道：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zhidao.baidu.com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新浪爱问知识人：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iask.sina.com.cn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搜狗问问：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wenwen.sogou.com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Answers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www.answers.com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Ask: www.ask.com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搜索引擎使用技巧</a:t>
            </a:r>
            <a:endParaRPr lang="zh-CN" altLang="en-US" sz="3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950" y="11430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你处于哪个阶段？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1859407" y="2577076"/>
            <a:ext cx="833577" cy="2992451"/>
          </a:xfrm>
          <a:prstGeom prst="leftBrace">
            <a:avLst/>
          </a:prstGeom>
          <a:ln w="38100">
            <a:solidFill>
              <a:srgbClr val="3A9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49188" y="2042947"/>
            <a:ext cx="4600940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  <a:buClr>
                <a:srgbClr val="3A9D9A"/>
              </a:buClr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入门：关键词的变更和添加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49188" y="4894382"/>
            <a:ext cx="6096000" cy="83144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200000"/>
              </a:lnSpc>
              <a:buClr>
                <a:srgbClr val="3A9D9A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高级：编程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049188" y="2989634"/>
            <a:ext cx="3489325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>
                <a:srgbClr val="3A9D9A"/>
              </a:buClr>
            </a:pP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初级：基本逻辑关系</a:t>
            </a:r>
            <a:endParaRPr lang="en-US" altLang="zh-CN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49188" y="3942008"/>
            <a:ext cx="2778125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buClr>
                <a:srgbClr val="3A9D9A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中级：搜索命令</a:t>
            </a:r>
            <a:endParaRPr lang="en-US" altLang="zh-CN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88" y="2401628"/>
            <a:ext cx="2209800" cy="3324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862417" cy="67904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16" y="0"/>
            <a:ext cx="6329584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38" y="-33793"/>
            <a:ext cx="586241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dirty="0">
                <a:ea typeface="微软雅黑" panose="020B0503020204020204" pitchFamily="34" charset="-122"/>
              </a:rPr>
              <a:t>信息检索与论文写作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441" y="7313"/>
            <a:ext cx="12192000" cy="68506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87"/>
            <a:ext cx="12192000" cy="6877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3.3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垂直（专业）搜索引擎介绍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1051" y="1069273"/>
            <a:ext cx="3275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3A9D9A"/>
              </a:buClr>
            </a:pPr>
            <a:r>
              <a:rPr lang="zh-CN" altLang="en-US" sz="32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zh-CN" altLang="en-US" sz="32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学术搜索</a:t>
            </a:r>
            <a:endParaRPr lang="zh-CN" altLang="en-US" sz="32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1050" y="1896503"/>
            <a:ext cx="940241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学术搜索：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scholar.google.com.hk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百度学术搜素：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xueshu.baidu.com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CNKI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学术搜索：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scholar.cnki.net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微软学术搜索：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academic.research.microsoft</a:t>
            </a:r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.com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43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2.3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垂直（专业）搜索引擎介绍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1051" y="1069273"/>
            <a:ext cx="3275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Clr>
                <a:srgbClr val="3A9D9A"/>
              </a:buClr>
            </a:pPr>
            <a:r>
              <a:rPr lang="zh-CN" altLang="en-US" sz="32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zh-CN" altLang="en-US" sz="32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微信搜索</a:t>
            </a:r>
            <a:endParaRPr lang="zh-CN" altLang="en-US" sz="32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QQ截图20141015161505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37540" y="1828800"/>
            <a:ext cx="11235360" cy="4667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2.3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垂直（专业）搜索引擎介绍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1051" y="1069273"/>
            <a:ext cx="283781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Clr>
                <a:srgbClr val="3A9D9A"/>
              </a:buClr>
            </a:pPr>
            <a:r>
              <a:rPr lang="zh-CN" altLang="en-US" sz="32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找代码</a:t>
            </a:r>
            <a:endParaRPr lang="en-US" altLang="zh-CN" sz="32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11225" y="1843405"/>
            <a:ext cx="10503535" cy="3538220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 fontAlgn="auto">
              <a:lnSpc>
                <a:spcPct val="20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search code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：开源代码搜索引擎，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BitBucket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CodePlex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SourceForge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Fedora……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20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nerdydata: 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网页代码搜索引擎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20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CSDN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2.3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垂直（专业）搜索引擎介绍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1051" y="1069273"/>
            <a:ext cx="324421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Clr>
                <a:srgbClr val="3A9D9A"/>
              </a:buClr>
            </a:pPr>
            <a:r>
              <a:rPr lang="zh-CN" altLang="en-US" sz="32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寻医</a:t>
            </a:r>
            <a:r>
              <a:rPr lang="zh-CN" altLang="en-US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问药</a:t>
            </a:r>
            <a:endParaRPr lang="zh-CN" altLang="en-US" sz="3200" b="1" dirty="0" smtClean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11225" y="1843405"/>
            <a:ext cx="10503535" cy="3784600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 fontAlgn="auto">
              <a:lnSpc>
                <a:spcPct val="20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360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良医：知名医疗健康网站和专业医疗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；国内各大医院官网信息。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20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搜狗名医：聚合权威的知识、医疗、学术网站。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20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丁香园搜索：内容涵盖医学内容搜索、家庭用药搜索、试剂耗材搜索等内容。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20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好大夫在线：医患沟通平台。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2.3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垂直（专业）搜索引擎介绍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1051" y="1069273"/>
            <a:ext cx="568261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Clr>
                <a:srgbClr val="3A9D9A"/>
              </a:buClr>
            </a:pPr>
            <a:r>
              <a:rPr lang="zh-CN" altLang="en-US" sz="32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3200" b="1" dirty="0" smtClean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垂直搜索引擎分类目录</a:t>
            </a:r>
            <a:endParaRPr lang="en-US" altLang="zh-CN" sz="3200" b="1" dirty="0" smtClean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1550" y="1784350"/>
            <a:ext cx="10503535" cy="3538220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 fontAlgn="auto">
              <a:lnSpc>
                <a:spcPct val="20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en-US" sz="2800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sowang</a:t>
            </a:r>
            <a:r>
              <a:rPr kumimoji="1"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www.sowang.com</a:t>
            </a:r>
            <a:endParaRPr kumimoji="1"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20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大木虫学术导航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www.4232.net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20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木虫导航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hao.muchong.com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20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爱达杂货铺（资源聚类）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:adzhp.cn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3460" y="0"/>
            <a:ext cx="4419600" cy="66655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680" y="782320"/>
            <a:ext cx="4708525" cy="55416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430" y="991870"/>
            <a:ext cx="5089525" cy="51219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625" y="1622425"/>
            <a:ext cx="5335905" cy="4474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总结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43280" y="890270"/>
            <a:ext cx="10099675" cy="5507990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 fontAlgn="auto">
              <a:lnSpc>
                <a:spcPct val="20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尽量使用网页上出现的关键词，而非意思一样的词。</a:t>
            </a:r>
            <a:endParaRPr kumimoji="1" lang="zh-CN" altLang="en-US" sz="2400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Clr>
                <a:srgbClr val="3A9D9A"/>
              </a:buClr>
              <a:buFont typeface="Wingdings" panose="05000000000000000000" pitchFamily="2" charset="2"/>
              <a:buNone/>
            </a:pPr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山顶洞人</a:t>
            </a:r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</a:t>
            </a:r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”“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山顶洞人</a:t>
            </a:r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</a:t>
            </a:r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20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避免使用长句子，更不要使用疑问句作为查询词</a:t>
            </a:r>
            <a:endParaRPr kumimoji="1" lang="zh-CN" altLang="en-US" sz="2400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Clr>
                <a:srgbClr val="3A9D9A"/>
              </a:buClr>
              <a:buFont typeface="Wingdings" panose="05000000000000000000" pitchFamily="2" charset="2"/>
              <a:buNone/>
            </a:pPr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中国海岸线多长？</a:t>
            </a:r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”“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海岸线</a:t>
            </a:r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公里</a:t>
            </a:r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auto">
              <a:lnSpc>
                <a:spcPct val="200000"/>
              </a:lnSpc>
              <a:buClr>
                <a:srgbClr val="3A9D9A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尽量使用区分度高的特征词进行查询</a:t>
            </a:r>
            <a:endParaRPr kumimoji="1" lang="zh-CN" altLang="en-US" sz="2400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Clr>
                <a:srgbClr val="3A9D9A"/>
              </a:buClr>
              <a:buFont typeface="Wingdings" panose="05000000000000000000" pitchFamily="2" charset="2"/>
              <a:buNone/>
            </a:pPr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</a:t>
            </a:r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    “ 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华为手机</a:t>
            </a:r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</a:t>
            </a:r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    “mate50 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</a:t>
            </a:r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kumimoji="1"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lnSpc>
                <a:spcPct val="200000"/>
              </a:lnSpc>
              <a:buClr>
                <a:srgbClr val="3A9D9A"/>
              </a:buClr>
              <a:buSzTx/>
              <a:buFont typeface="Wingdings" panose="05000000000000000000" pitchFamily="2" charset="2"/>
              <a:buChar char="l"/>
            </a:pPr>
            <a:r>
              <a:rPr kumimoji="1" lang="zh-CN" altLang="en-US" sz="2400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站在搜素引擎的立场思考</a:t>
            </a:r>
            <a:endParaRPr kumimoji="1" lang="zh-CN" altLang="en-US" sz="2400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200000"/>
              </a:lnSpc>
              <a:buClr>
                <a:srgbClr val="3A9D9A"/>
              </a:buClr>
              <a:buFont typeface="Wingdings" panose="05000000000000000000" pitchFamily="2" charset="2"/>
              <a:buNone/>
            </a:pP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思考一下答案会有哪些词，然后区搜这些词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搜索引擎使用技巧</a:t>
            </a:r>
            <a:endParaRPr lang="zh-CN" altLang="en-US" sz="3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181350" y="1985645"/>
            <a:ext cx="7982585" cy="28613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3A9D9A"/>
              </a:buClr>
            </a:pPr>
            <a:r>
              <a:rPr lang="en-US" altLang="zh-CN" sz="32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32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最熟悉的陌生人</a:t>
            </a:r>
            <a:r>
              <a:rPr lang="zh-CN" altLang="en-US" sz="32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--搜索引擎</a:t>
            </a:r>
            <a:endParaRPr lang="en-US" altLang="zh-CN" sz="32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3A9D9A"/>
              </a:buClr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综合搜索引擎使用技巧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3A9D9A"/>
              </a:buClr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术业有专攻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垂直搜索引擎</a:t>
            </a:r>
            <a:endParaRPr lang="en-US" altLang="zh-CN" b="1" dirty="0">
              <a:latin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2.1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 最熟悉的陌生人--搜索引擎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9100" y="1676400"/>
            <a:ext cx="11315065" cy="1150620"/>
          </a:xfrm>
          <a:prstGeom prst="rect">
            <a:avLst/>
          </a:prstGeom>
          <a:noFill/>
          <a:ln w="38100">
            <a:solidFill>
              <a:srgbClr val="3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3720" y="1632585"/>
            <a:ext cx="10775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现代意义上的搜索引擎的祖先，是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1990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年由加拿大的三名大学生发明的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Archie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。当时构建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Archie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使用的工具，为打造很多现代搜索引擎奠定了框架。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69423" y="918826"/>
            <a:ext cx="1009153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rgbClr val="3A9D9A"/>
              </a:buClr>
              <a:buFont typeface="Webdings" panose="05030102010509060703" pitchFamily="18" charset="2"/>
              <a:buChar char="þ"/>
            </a:pPr>
            <a:r>
              <a:rPr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搜索引擎发展</a:t>
            </a:r>
            <a:r>
              <a:rPr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</a:t>
            </a:r>
            <a:endParaRPr lang="zh-CN" altLang="en-US" sz="28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9100" y="3115945"/>
            <a:ext cx="11315065" cy="1150620"/>
          </a:xfrm>
          <a:prstGeom prst="rect">
            <a:avLst/>
          </a:prstGeom>
          <a:noFill/>
          <a:ln w="38100">
            <a:solidFill>
              <a:srgbClr val="3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noFill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3720" y="3035300"/>
            <a:ext cx="10775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1994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月，美籍华人杨致远和他同学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David Filo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借鉴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Archie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的原理，共同开发了一个可搜索网页的超级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目录索引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，即后来的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Yahoo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9100" y="4555490"/>
            <a:ext cx="11315065" cy="706120"/>
          </a:xfrm>
          <a:prstGeom prst="rect">
            <a:avLst/>
          </a:prstGeom>
          <a:noFill/>
          <a:ln w="38100">
            <a:solidFill>
              <a:srgbClr val="3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3720" y="4714875"/>
            <a:ext cx="10775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1998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年，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搜索正式上线，从此搜索引擎进入了高速发展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期。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9100" y="5656580"/>
            <a:ext cx="11315065" cy="706120"/>
          </a:xfrm>
          <a:prstGeom prst="rect">
            <a:avLst/>
          </a:prstGeom>
          <a:noFill/>
          <a:ln w="38100">
            <a:solidFill>
              <a:srgbClr val="3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noFill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3720" y="5815965"/>
            <a:ext cx="10775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2000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月，百度搜索成立，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2001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月，百度作为搜索引擎正式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上线。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5571490" y="2877185"/>
            <a:ext cx="333375" cy="195580"/>
          </a:xfrm>
          <a:prstGeom prst="downArrow">
            <a:avLst/>
          </a:prstGeom>
          <a:solidFill>
            <a:srgbClr val="3A9D9A"/>
          </a:solidFill>
          <a:ln>
            <a:solidFill>
              <a:srgbClr val="3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5629275" y="4307840"/>
            <a:ext cx="333375" cy="195580"/>
          </a:xfrm>
          <a:prstGeom prst="downArrow">
            <a:avLst/>
          </a:prstGeom>
          <a:solidFill>
            <a:srgbClr val="3A9D9A"/>
          </a:solidFill>
          <a:ln>
            <a:solidFill>
              <a:srgbClr val="3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5629275" y="5386705"/>
            <a:ext cx="333375" cy="195580"/>
          </a:xfrm>
          <a:prstGeom prst="downArrow">
            <a:avLst/>
          </a:prstGeom>
          <a:solidFill>
            <a:srgbClr val="3A9D9A"/>
          </a:solidFill>
          <a:ln>
            <a:solidFill>
              <a:srgbClr val="3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2.1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 最熟悉的陌生人--搜索引擎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42265" y="1133475"/>
          <a:ext cx="11661775" cy="566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840"/>
                <a:gridCol w="1438910"/>
                <a:gridCol w="1589405"/>
                <a:gridCol w="1589405"/>
                <a:gridCol w="1552575"/>
                <a:gridCol w="1626235"/>
                <a:gridCol w="1589405"/>
              </a:tblGrid>
              <a:tr h="1371600">
                <a:tc gridSpan="7">
                  <a:txBody>
                    <a:bodyPr/>
                    <a:p>
                      <a:pPr algn="ctr">
                        <a:buNone/>
                      </a:pPr>
                      <a:endParaRPr lang="en-US" altLang="zh-CN" sz="2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年全球搜索引擎市场份额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2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85915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4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世界搜索引擎</a:t>
                      </a:r>
                      <a:endParaRPr lang="zh-CN" altLang="en-US" sz="24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Google</a:t>
                      </a: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Bing</a:t>
                      </a: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Yahoo</a:t>
                      </a: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Baidu</a:t>
                      </a: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YANDEX</a:t>
                      </a: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DuckDuckGo</a:t>
                      </a: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85915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占有率（</a:t>
                      </a: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91.75</a:t>
                      </a: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2.75</a:t>
                      </a: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1.7</a:t>
                      </a: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1.02</a:t>
                      </a: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0.92</a:t>
                      </a: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0.49</a:t>
                      </a: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85915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公布日期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85852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统计年度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</a:t>
                      </a: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</a:t>
                      </a: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月至</a:t>
                      </a: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782198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2.1 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 最熟悉的陌生人--搜索引擎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665205"/>
            <a:ext cx="12192000" cy="192795"/>
          </a:xfrm>
          <a:prstGeom prst="rect">
            <a:avLst/>
          </a:prstGeom>
          <a:solidFill>
            <a:srgbClr val="3A9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ea typeface="微软雅黑" panose="020B0503020204020204" pitchFamily="34" charset="-122"/>
              </a:rPr>
              <a:t>information retrieval and utilization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45175" y="2109019"/>
            <a:ext cx="1620957" cy="1150374"/>
          </a:xfrm>
          <a:prstGeom prst="rect">
            <a:avLst/>
          </a:prstGeom>
          <a:noFill/>
          <a:ln w="38100">
            <a:solidFill>
              <a:srgbClr val="3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3949" y="2272552"/>
            <a:ext cx="1203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自动搜索程序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462003" y="2109019"/>
            <a:ext cx="1620957" cy="1150374"/>
          </a:xfrm>
          <a:prstGeom prst="rect">
            <a:avLst/>
          </a:prstGeom>
          <a:noFill/>
          <a:ln w="38100">
            <a:solidFill>
              <a:srgbClr val="3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135511" y="2099186"/>
            <a:ext cx="1620957" cy="1150374"/>
          </a:xfrm>
          <a:prstGeom prst="rect">
            <a:avLst/>
          </a:prstGeom>
          <a:noFill/>
          <a:ln w="38100">
            <a:solidFill>
              <a:srgbClr val="3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093847" y="2109019"/>
            <a:ext cx="1620957" cy="1150374"/>
          </a:xfrm>
          <a:prstGeom prst="rect">
            <a:avLst/>
          </a:prstGeom>
          <a:noFill/>
          <a:ln w="38100">
            <a:solidFill>
              <a:srgbClr val="3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4595" y="245337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抓取网页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42499" y="2272552"/>
            <a:ext cx="1451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建立索引数据库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262769" y="2272552"/>
            <a:ext cx="1594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索引数据库中排序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45175" y="3931867"/>
            <a:ext cx="1620957" cy="1150374"/>
          </a:xfrm>
          <a:prstGeom prst="rect">
            <a:avLst/>
          </a:prstGeom>
          <a:noFill/>
          <a:ln w="38100">
            <a:solidFill>
              <a:srgbClr val="3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427092" y="3931867"/>
            <a:ext cx="3843863" cy="1150374"/>
          </a:xfrm>
          <a:prstGeom prst="rect">
            <a:avLst/>
          </a:prstGeom>
          <a:noFill/>
          <a:ln w="38100">
            <a:solidFill>
              <a:srgbClr val="3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232508" y="3931867"/>
            <a:ext cx="2482296" cy="1150374"/>
          </a:xfrm>
          <a:prstGeom prst="rect">
            <a:avLst/>
          </a:prstGeom>
          <a:noFill/>
          <a:ln w="38100">
            <a:solidFill>
              <a:srgbClr val="3A9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07829" y="43603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输入关键词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465872" y="4360338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检索程序在索引数据中查找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438956" y="4122833"/>
            <a:ext cx="2153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将检索结果返回给用户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9" name="直接箭头连接符 28"/>
          <p:cNvCxnSpPr>
            <a:stCxn id="15" idx="3"/>
          </p:cNvCxnSpPr>
          <p:nvPr/>
        </p:nvCxnSpPr>
        <p:spPr>
          <a:xfrm flipV="1">
            <a:off x="1966132" y="2674373"/>
            <a:ext cx="1460960" cy="9833"/>
          </a:xfrm>
          <a:prstGeom prst="straightConnector1">
            <a:avLst/>
          </a:prstGeom>
          <a:ln w="38100">
            <a:solidFill>
              <a:srgbClr val="3A9D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7447931" y="4614442"/>
            <a:ext cx="1599107" cy="0"/>
          </a:xfrm>
          <a:prstGeom prst="straightConnector1">
            <a:avLst/>
          </a:prstGeom>
          <a:ln w="38100">
            <a:solidFill>
              <a:srgbClr val="3A9D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 flipV="1">
            <a:off x="5147188" y="2674373"/>
            <a:ext cx="1944079" cy="9833"/>
          </a:xfrm>
          <a:prstGeom prst="straightConnector1">
            <a:avLst/>
          </a:prstGeom>
          <a:ln w="38100">
            <a:solidFill>
              <a:srgbClr val="3A9D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8863809" y="2674373"/>
            <a:ext cx="1150344" cy="0"/>
          </a:xfrm>
          <a:prstGeom prst="straightConnector1">
            <a:avLst/>
          </a:prstGeom>
          <a:ln w="38100">
            <a:solidFill>
              <a:srgbClr val="3A9D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1966132" y="4614442"/>
            <a:ext cx="1337507" cy="0"/>
          </a:xfrm>
          <a:prstGeom prst="straightConnector1">
            <a:avLst/>
          </a:prstGeom>
          <a:ln w="38100">
            <a:solidFill>
              <a:srgbClr val="3A9D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2404380" y="2287710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URL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265183" y="221225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提取网页信息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390116" y="276755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关键词标引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5264785" y="3413760"/>
            <a:ext cx="5250815" cy="489585"/>
          </a:xfrm>
          <a:prstGeom prst="straightConnector1">
            <a:avLst/>
          </a:prstGeom>
          <a:ln w="38100">
            <a:solidFill>
              <a:srgbClr val="3A9D9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303078" y="1024871"/>
            <a:ext cx="10091532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A9D9A"/>
              </a:buClr>
              <a:buFont typeface="Webdings" panose="05030102010509060703" pitchFamily="18" charset="2"/>
              <a:buChar char="þ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8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使用搜索引擎检索时，我们是在互联网上进行搜索吗？</a:t>
            </a:r>
            <a:endParaRPr kumimoji="1" lang="zh-CN" altLang="en-US" sz="28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1175" y="5363210"/>
            <a:ext cx="109988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0" hangingPunct="0">
              <a:lnSpc>
                <a:spcPct val="150000"/>
              </a:lnSpc>
              <a:spcBef>
                <a:spcPct val="50000"/>
              </a:spcBef>
              <a:buClr>
                <a:srgbClr val="3A9D9A"/>
              </a:buClr>
              <a:buFont typeface="Wingdings" panose="05000000000000000000" pitchFamily="2" charset="2"/>
              <a:buNone/>
            </a:pPr>
            <a:r>
              <a:rPr kumimoji="1" lang="zh-CN" sz="2400" b="1" dirty="0">
                <a:solidFill>
                  <a:srgbClr val="3A9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搜索引擎的价值在于它力图为互联网建立起一张全息地图。因此，大多数搜索引擎并不真正的搜索互联网，它搜索的实际上是预先整理好的网页索引数据库。</a:t>
            </a:r>
            <a:endParaRPr kumimoji="1" lang="zh-CN" altLang="en-US" sz="2400" b="1" dirty="0">
              <a:solidFill>
                <a:srgbClr val="3A9D9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15" grpId="0" animBg="1"/>
      <p:bldP spid="16" grpId="0"/>
      <p:bldP spid="40" grpId="0" animBg="1"/>
      <p:bldP spid="42" grpId="0" animBg="1"/>
      <p:bldP spid="44" grpId="0" animBg="1"/>
      <p:bldP spid="18" grpId="0"/>
      <p:bldP spid="20" grpId="0"/>
      <p:bldP spid="21" grpId="0"/>
      <p:bldP spid="46" grpId="0" bldLvl="0" animBg="1"/>
      <p:bldP spid="47" grpId="0" bldLvl="0" animBg="1"/>
      <p:bldP spid="49" grpId="0" bldLvl="0" animBg="1"/>
      <p:bldP spid="22" grpId="0"/>
      <p:bldP spid="24" grpId="0"/>
      <p:bldP spid="26" grpId="0"/>
      <p:bldP spid="65" grpId="0"/>
      <p:bldP spid="66" grpId="0"/>
      <p:bldP spid="67" grpId="0"/>
      <p:bldP spid="15" grpId="1" animBg="1"/>
      <p:bldP spid="16" grpId="1"/>
      <p:bldP spid="40" grpId="1" animBg="1"/>
      <p:bldP spid="42" grpId="1" animBg="1"/>
      <p:bldP spid="44" grpId="1" animBg="1"/>
      <p:bldP spid="18" grpId="1"/>
      <p:bldP spid="20" grpId="1"/>
      <p:bldP spid="21" grpId="1"/>
      <p:bldP spid="46" grpId="1" animBg="1"/>
      <p:bldP spid="47" grpId="1" animBg="1"/>
      <p:bldP spid="49" grpId="1" animBg="1"/>
      <p:bldP spid="22" grpId="1"/>
      <p:bldP spid="24" grpId="1"/>
      <p:bldP spid="26" grpId="1"/>
      <p:bldP spid="65" grpId="1"/>
      <p:bldP spid="66" grpId="1"/>
      <p:bldP spid="67" grpId="1"/>
      <p:bldP spid="2" grpId="0"/>
      <p:bldP spid="2" grpId="1"/>
    </p:bldLst>
  </p:timing>
</p:sld>
</file>

<file path=ppt/tags/tag1.xml><?xml version="1.0" encoding="utf-8"?>
<p:tagLst xmlns:p="http://schemas.openxmlformats.org/presentationml/2006/main">
  <p:tag name="KSO_WM_UNIT_TABLE_BEAUTIFY" val="smartTable{90d54039-2140-461e-aee4-fb7da323f8bc}"/>
  <p:tag name="TABLE_ENDDRAG_ORIGIN_RECT" val="957*538"/>
  <p:tag name="TABLE_ENDDRAG_RECT" val="1*-1*957*538"/>
</p:tagLst>
</file>

<file path=ppt/tags/tag10.xml><?xml version="1.0" encoding="utf-8"?>
<p:tagLst xmlns:p="http://schemas.openxmlformats.org/presentationml/2006/main">
  <p:tag name="KSO_WM_UNIT_PLACING_PICTURE_USER_VIEWPORT" val="{&quot;height&quot;:13350,&quot;width&quot;:14415}"/>
</p:tagLst>
</file>

<file path=ppt/tags/tag2.xml><?xml version="1.0" encoding="utf-8"?>
<p:tagLst xmlns:p="http://schemas.openxmlformats.org/presentationml/2006/main">
  <p:tag name="KSO_WM_UNIT_TABLE_BEAUTIFY" val="smartTable{f0a41113-3746-4945-81f3-ae4f075e2f8c}"/>
  <p:tag name="TABLE_ENDDRAG_ORIGIN_RECT" val="918*441"/>
  <p:tag name="TABLE_ENDDRAG_RECT" val="17*75*918*441"/>
</p:tagLst>
</file>

<file path=ppt/tags/tag3.xml><?xml version="1.0" encoding="utf-8"?>
<p:tagLst xmlns:p="http://schemas.openxmlformats.org/presentationml/2006/main">
  <p:tag name="KSO_WM_UNIT_PLACING_PICTURE_USER_VIEWPORT" val="{&quot;height&quot;:8380,&quot;width&quot;:6715}"/>
</p:tagLst>
</file>

<file path=ppt/tags/tag4.xml><?xml version="1.0" encoding="utf-8"?>
<p:tagLst xmlns:p="http://schemas.openxmlformats.org/presentationml/2006/main">
  <p:tag name="KSO_WM_UNIT_PLACING_PICTURE_USER_VIEWPORT" val="{&quot;height&quot;:10360,&quot;width&quot;:10600}"/>
</p:tagLst>
</file>

<file path=ppt/tags/tag5.xml><?xml version="1.0" encoding="utf-8"?>
<p:tagLst xmlns:p="http://schemas.openxmlformats.org/presentationml/2006/main">
  <p:tag name="KSO_WM_UNIT_PLACING_PICTURE_USER_VIEWPORT" val="{&quot;height&quot;:10800,&quot;width&quot;:18135}"/>
</p:tagLst>
</file>

<file path=ppt/tags/tag6.xml><?xml version="1.0" encoding="utf-8"?>
<p:tagLst xmlns:p="http://schemas.openxmlformats.org/presentationml/2006/main">
  <p:tag name="KSO_WM_UNIT_TABLE_BEAUTIFY" val="smartTable{98a4cd0d-0a1d-4085-ab1b-f061b53a40f5}"/>
</p:tagLst>
</file>

<file path=ppt/tags/tag7.xml><?xml version="1.0" encoding="utf-8"?>
<p:tagLst xmlns:p="http://schemas.openxmlformats.org/presentationml/2006/main">
  <p:tag name="KSO_WM_UNIT_PLACING_PICTURE_USER_VIEWPORT" val="{&quot;height&quot;:4278.0157480314956,&quot;width&quot;:6604.110236220472}"/>
</p:tagLst>
</file>

<file path=ppt/tags/tag8.xml><?xml version="1.0" encoding="utf-8"?>
<p:tagLst xmlns:p="http://schemas.openxmlformats.org/presentationml/2006/main">
  <p:tag name="KSO_WM_UNIT_PLACING_PICTURE_USER_VIEWPORT" val="{&quot;height&quot;:4278.0173228346457,&quot;width&quot;:6604.110236220472}"/>
</p:tagLst>
</file>

<file path=ppt/tags/tag9.xml><?xml version="1.0" encoding="utf-8"?>
<p:tagLst xmlns:p="http://schemas.openxmlformats.org/presentationml/2006/main">
  <p:tag name="KSO_WM_UNIT_PLACING_PICTURE_USER_VIEWPORT" val="{&quot;height&quot;:2910,&quot;width&quot;:9118.4409448818897}"/>
</p:tagLst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0</TotalTime>
  <Words>8033</Words>
  <Application>WPS 演示</Application>
  <PresentationFormat>自定义</PresentationFormat>
  <Paragraphs>723</Paragraphs>
  <Slides>57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0" baseType="lpstr">
      <vt:lpstr>Arial</vt:lpstr>
      <vt:lpstr>宋体</vt:lpstr>
      <vt:lpstr>Wingdings</vt:lpstr>
      <vt:lpstr>微软雅黑</vt:lpstr>
      <vt:lpstr>Adobe 黑体 Std R</vt:lpstr>
      <vt:lpstr>黑体</vt:lpstr>
      <vt:lpstr>Calibri</vt:lpstr>
      <vt:lpstr>Webdings</vt:lpstr>
      <vt:lpstr>微软雅黑 Light</vt:lpstr>
      <vt:lpstr>Arial Unicode MS</vt:lpstr>
      <vt:lpstr>Times New Roman</vt:lpstr>
      <vt:lpstr>Wingdings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我们面临的新环境</dc:title>
  <dc:creator>cody lin</dc:creator>
  <cp:lastModifiedBy>建</cp:lastModifiedBy>
  <cp:revision>800</cp:revision>
  <dcterms:created xsi:type="dcterms:W3CDTF">2019-04-15T14:04:00Z</dcterms:created>
  <dcterms:modified xsi:type="dcterms:W3CDTF">2021-09-29T09:33:11Z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9007EF55E8854718AD68BCA5ADB96C6A</vt:lpwstr>
  </property>
</Properties>
</file>